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 id="296" r:id="rId42"/>
    <p:sldId id="297" r:id="rId43"/>
    <p:sldId id="298" r:id="rId44"/>
    <p:sldId id="299" r:id="rId45"/>
    <p:sldId id="300" r:id="rId46"/>
    <p:sldId id="301" r:id="rId47"/>
    <p:sldId id="302" r:id="rId48"/>
    <p:sldId id="303" r:id="rId49"/>
    <p:sldId id="304" r:id="rId50"/>
    <p:sldId id="307" r:id="rId51"/>
    <p:sldId id="305" r:id="rId52"/>
    <p:sldId id="306" r:id="rId53"/>
    <p:sldId id="308"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428604"/>
            <a:ext cx="7772400" cy="1755777"/>
          </a:xfrm>
        </p:spPr>
        <p:txBody>
          <a:bodyPr/>
          <a:lstStyle/>
          <a:p>
            <a:r>
              <a:rPr lang="ru-RU" b="1" dirty="0" smtClean="0">
                <a:solidFill>
                  <a:srgbClr val="00B050"/>
                </a:solidFill>
              </a:rPr>
              <a:t>Игры и игрушки для детей дошкольного возраста</a:t>
            </a:r>
            <a:endParaRPr lang="ru-RU" b="1" dirty="0">
              <a:solidFill>
                <a:srgbClr val="00B050"/>
              </a:solidFill>
            </a:endParaRPr>
          </a:p>
        </p:txBody>
      </p:sp>
      <p:sp>
        <p:nvSpPr>
          <p:cNvPr id="3" name="Подзаголовок 2"/>
          <p:cNvSpPr>
            <a:spLocks noGrp="1"/>
          </p:cNvSpPr>
          <p:nvPr>
            <p:ph type="subTitle" idx="1"/>
          </p:nvPr>
        </p:nvSpPr>
        <p:spPr>
          <a:xfrm>
            <a:off x="2500298" y="5857892"/>
            <a:ext cx="6400800" cy="709602"/>
          </a:xfrm>
        </p:spPr>
        <p:txBody>
          <a:bodyPr>
            <a:normAutofit/>
          </a:bodyPr>
          <a:lstStyle/>
          <a:p>
            <a:pPr algn="r"/>
            <a:r>
              <a:rPr lang="ru-RU" sz="2000" dirty="0" smtClean="0">
                <a:solidFill>
                  <a:schemeClr val="tx1"/>
                </a:solidFill>
              </a:rPr>
              <a:t>Подготовила: педагог-психолог  </a:t>
            </a:r>
            <a:r>
              <a:rPr lang="ru-RU" sz="2000" dirty="0" smtClean="0">
                <a:solidFill>
                  <a:schemeClr val="tx1"/>
                </a:solidFill>
              </a:rPr>
              <a:t>Литвяк Л.А.</a:t>
            </a:r>
            <a:endParaRPr lang="ru-RU" sz="2000" dirty="0">
              <a:solidFill>
                <a:schemeClr val="tx1"/>
              </a:solidFill>
            </a:endParaRPr>
          </a:p>
        </p:txBody>
      </p:sp>
      <p:pic>
        <p:nvPicPr>
          <p:cNvPr id="15362" name="Picture 2" descr="http://ped-kopilka.ru/images/photos/05651cd2e065e57374751a5701cde657.jpg"/>
          <p:cNvPicPr>
            <a:picLocks noChangeAspect="1" noChangeArrowheads="1"/>
          </p:cNvPicPr>
          <p:nvPr/>
        </p:nvPicPr>
        <p:blipFill>
          <a:blip r:embed="rId2"/>
          <a:srcRect/>
          <a:stretch>
            <a:fillRect/>
          </a:stretch>
        </p:blipFill>
        <p:spPr bwMode="auto">
          <a:xfrm>
            <a:off x="2643174" y="2571744"/>
            <a:ext cx="3984333" cy="253403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1328734"/>
          </a:xfrm>
        </p:spPr>
        <p:txBody>
          <a:bodyPr/>
          <a:lstStyle/>
          <a:p>
            <a:r>
              <a:rPr lang="ru-RU" sz="2800" b="1" dirty="0" smtClean="0"/>
              <a:t>3. Игра «Чижик-пыжик».</a:t>
            </a:r>
          </a:p>
          <a:p>
            <a:pPr>
              <a:buNone/>
            </a:pPr>
            <a:endParaRPr lang="ru-RU" dirty="0"/>
          </a:p>
        </p:txBody>
      </p:sp>
      <p:pic>
        <p:nvPicPr>
          <p:cNvPr id="7172" name="Picture 4" descr="http://cdn2.imgbb.ru/user/71/718201/10856e326e2ddcb523c6515632f9c5c1.jpg"/>
          <p:cNvPicPr>
            <a:picLocks noChangeAspect="1" noChangeArrowheads="1"/>
          </p:cNvPicPr>
          <p:nvPr/>
        </p:nvPicPr>
        <p:blipFill>
          <a:blip r:embed="rId2"/>
          <a:srcRect/>
          <a:stretch>
            <a:fillRect/>
          </a:stretch>
        </p:blipFill>
        <p:spPr bwMode="auto">
          <a:xfrm>
            <a:off x="2357422" y="941099"/>
            <a:ext cx="4286280" cy="56321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00B050"/>
                </a:solidFill>
              </a:rPr>
              <a:t>3. Развивающие игры для дошкольников</a:t>
            </a:r>
            <a:br>
              <a:rPr lang="ru-RU" sz="3200" b="1" dirty="0" smtClean="0">
                <a:solidFill>
                  <a:srgbClr val="00B050"/>
                </a:solidFill>
              </a:rPr>
            </a:br>
            <a:r>
              <a:rPr lang="ru-RU" sz="3200" b="1" dirty="0" smtClean="0">
                <a:solidFill>
                  <a:srgbClr val="00B050"/>
                </a:solidFill>
              </a:rPr>
              <a:t>(примеры)</a:t>
            </a:r>
            <a:endParaRPr lang="ru-RU" sz="3200" b="1" dirty="0">
              <a:solidFill>
                <a:srgbClr val="00B050"/>
              </a:solidFill>
            </a:endParaRPr>
          </a:p>
        </p:txBody>
      </p:sp>
      <p:sp>
        <p:nvSpPr>
          <p:cNvPr id="3" name="Содержимое 2"/>
          <p:cNvSpPr>
            <a:spLocks noGrp="1"/>
          </p:cNvSpPr>
          <p:nvPr>
            <p:ph idx="1"/>
          </p:nvPr>
        </p:nvSpPr>
        <p:spPr>
          <a:xfrm>
            <a:off x="457200" y="1600201"/>
            <a:ext cx="8229600" cy="1042982"/>
          </a:xfrm>
        </p:spPr>
        <p:txBody>
          <a:bodyPr>
            <a:normAutofit fontScale="77500" lnSpcReduction="20000"/>
          </a:bodyPr>
          <a:lstStyle/>
          <a:p>
            <a:r>
              <a:rPr lang="ru-RU" b="1" dirty="0" smtClean="0"/>
              <a:t>1. Игра «Кто чем питается». </a:t>
            </a:r>
            <a:r>
              <a:rPr lang="ru-RU" dirty="0" smtClean="0"/>
              <a:t>Ребенок рассматривает животных и определяет, чем они питаются. Подбирает нужные картинки. </a:t>
            </a:r>
            <a:endParaRPr lang="ru-RU" dirty="0"/>
          </a:p>
        </p:txBody>
      </p:sp>
      <p:pic>
        <p:nvPicPr>
          <p:cNvPr id="6148" name="Picture 4" descr="http://poigrala.ru/images/incat/83.jpg"/>
          <p:cNvPicPr>
            <a:picLocks noChangeAspect="1" noChangeArrowheads="1"/>
          </p:cNvPicPr>
          <p:nvPr/>
        </p:nvPicPr>
        <p:blipFill>
          <a:blip r:embed="rId2"/>
          <a:srcRect/>
          <a:stretch>
            <a:fillRect/>
          </a:stretch>
        </p:blipFill>
        <p:spPr bwMode="auto">
          <a:xfrm>
            <a:off x="2000232" y="3071810"/>
            <a:ext cx="5393967" cy="28575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229600" cy="1185857"/>
          </a:xfrm>
        </p:spPr>
        <p:txBody>
          <a:bodyPr/>
          <a:lstStyle/>
          <a:p>
            <a:r>
              <a:rPr lang="ru-RU" b="1" dirty="0" smtClean="0"/>
              <a:t>2. Игра «Найди отличия». </a:t>
            </a:r>
            <a:endParaRPr lang="ru-RU" b="1" dirty="0"/>
          </a:p>
        </p:txBody>
      </p:sp>
      <p:pic>
        <p:nvPicPr>
          <p:cNvPr id="5122" name="Picture 2" descr="http://pbs.twimg.com/media/B3WsF0fIQAAAruI.jpg"/>
          <p:cNvPicPr>
            <a:picLocks noChangeAspect="1" noChangeArrowheads="1"/>
          </p:cNvPicPr>
          <p:nvPr/>
        </p:nvPicPr>
        <p:blipFill>
          <a:blip r:embed="rId2"/>
          <a:srcRect/>
          <a:stretch>
            <a:fillRect/>
          </a:stretch>
        </p:blipFill>
        <p:spPr bwMode="auto">
          <a:xfrm>
            <a:off x="1282224" y="1142984"/>
            <a:ext cx="6447280" cy="45720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357166"/>
            <a:ext cx="8229600" cy="1185858"/>
          </a:xfrm>
        </p:spPr>
        <p:txBody>
          <a:bodyPr>
            <a:normAutofit fontScale="85000" lnSpcReduction="20000"/>
          </a:bodyPr>
          <a:lstStyle/>
          <a:p>
            <a:r>
              <a:rPr lang="ru-RU" b="1" dirty="0" smtClean="0"/>
              <a:t>3.  Игра на развитие внимания</a:t>
            </a:r>
            <a:r>
              <a:rPr lang="ru-RU" dirty="0" smtClean="0"/>
              <a:t>. Ребенок находит одинаковые пуговицы, фрукты и т.д. Соединяет их линиями.</a:t>
            </a:r>
            <a:endParaRPr lang="ru-RU" dirty="0"/>
          </a:p>
        </p:txBody>
      </p:sp>
      <p:pic>
        <p:nvPicPr>
          <p:cNvPr id="4098" name="Picture 2" descr="http://pandia.ru/text/78/182/images/image005_44.gif"/>
          <p:cNvPicPr>
            <a:picLocks noChangeAspect="1" noChangeArrowheads="1"/>
          </p:cNvPicPr>
          <p:nvPr/>
        </p:nvPicPr>
        <p:blipFill>
          <a:blip r:embed="rId2"/>
          <a:srcRect/>
          <a:stretch>
            <a:fillRect/>
          </a:stretch>
        </p:blipFill>
        <p:spPr bwMode="auto">
          <a:xfrm>
            <a:off x="500034" y="2071678"/>
            <a:ext cx="8382059" cy="31432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614354"/>
          </a:xfrm>
        </p:spPr>
        <p:txBody>
          <a:bodyPr/>
          <a:lstStyle/>
          <a:p>
            <a:r>
              <a:rPr lang="ru-RU" b="1" dirty="0" smtClean="0"/>
              <a:t>4. Игры на развитие мышления.  </a:t>
            </a:r>
            <a:endParaRPr lang="ru-RU" b="1" dirty="0"/>
          </a:p>
        </p:txBody>
      </p:sp>
      <p:pic>
        <p:nvPicPr>
          <p:cNvPr id="3074" name="Picture 2" descr="https://im0-tub-ru.yandex.net/i?id=f354195018e7a1ed05f887a4e646bcaa-l&amp;n=13"/>
          <p:cNvPicPr>
            <a:picLocks noChangeAspect="1" noChangeArrowheads="1"/>
          </p:cNvPicPr>
          <p:nvPr/>
        </p:nvPicPr>
        <p:blipFill>
          <a:blip r:embed="rId2"/>
          <a:srcRect/>
          <a:stretch>
            <a:fillRect/>
          </a:stretch>
        </p:blipFill>
        <p:spPr bwMode="auto">
          <a:xfrm>
            <a:off x="142844" y="1714488"/>
            <a:ext cx="2814614" cy="4004744"/>
          </a:xfrm>
          <a:prstGeom prst="rect">
            <a:avLst/>
          </a:prstGeom>
          <a:noFill/>
        </p:spPr>
      </p:pic>
      <p:pic>
        <p:nvPicPr>
          <p:cNvPr id="3076" name="Picture 4" descr="https://im0-tub-ru.yandex.net/i?id=81949661191cfed8b97bacf41eaa836e-l&amp;n=13"/>
          <p:cNvPicPr>
            <a:picLocks noChangeAspect="1" noChangeArrowheads="1"/>
          </p:cNvPicPr>
          <p:nvPr/>
        </p:nvPicPr>
        <p:blipFill>
          <a:blip r:embed="rId3"/>
          <a:srcRect/>
          <a:stretch>
            <a:fillRect/>
          </a:stretch>
        </p:blipFill>
        <p:spPr bwMode="auto">
          <a:xfrm>
            <a:off x="3143240" y="1714488"/>
            <a:ext cx="2795311" cy="3977279"/>
          </a:xfrm>
          <a:prstGeom prst="rect">
            <a:avLst/>
          </a:prstGeom>
          <a:noFill/>
        </p:spPr>
      </p:pic>
      <p:pic>
        <p:nvPicPr>
          <p:cNvPr id="3078" name="Picture 6" descr="http://img0.liveinternet.ru/images/foto/c/0/apps/4/454/4454734_razvitie_mishleniya_5.jpg"/>
          <p:cNvPicPr>
            <a:picLocks noChangeAspect="1" noChangeArrowheads="1"/>
          </p:cNvPicPr>
          <p:nvPr/>
        </p:nvPicPr>
        <p:blipFill>
          <a:blip r:embed="rId4"/>
          <a:srcRect/>
          <a:stretch>
            <a:fillRect/>
          </a:stretch>
        </p:blipFill>
        <p:spPr bwMode="auto">
          <a:xfrm>
            <a:off x="6072198" y="1714488"/>
            <a:ext cx="2928958" cy="400052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1"/>
            <a:ext cx="8229600" cy="928694"/>
          </a:xfrm>
        </p:spPr>
        <p:txBody>
          <a:bodyPr>
            <a:normAutofit/>
          </a:bodyPr>
          <a:lstStyle/>
          <a:p>
            <a:r>
              <a:rPr lang="ru-RU" sz="2800" b="1" dirty="0" smtClean="0"/>
              <a:t>5. Игры на развитие памяти.</a:t>
            </a:r>
            <a:endParaRPr lang="ru-RU" sz="2800" b="1" dirty="0"/>
          </a:p>
        </p:txBody>
      </p:sp>
      <p:pic>
        <p:nvPicPr>
          <p:cNvPr id="2050" name="Picture 2" descr="http://nashimalyshi.ru/wp-content/uploads/2013/04/razvitie-pamyati-u-detey-9.jpg"/>
          <p:cNvPicPr>
            <a:picLocks noChangeAspect="1" noChangeArrowheads="1"/>
          </p:cNvPicPr>
          <p:nvPr/>
        </p:nvPicPr>
        <p:blipFill>
          <a:blip r:embed="rId2"/>
          <a:srcRect/>
          <a:stretch>
            <a:fillRect/>
          </a:stretch>
        </p:blipFill>
        <p:spPr bwMode="auto">
          <a:xfrm>
            <a:off x="1142976" y="1214422"/>
            <a:ext cx="3487731" cy="4962482"/>
          </a:xfrm>
          <a:prstGeom prst="rect">
            <a:avLst/>
          </a:prstGeom>
          <a:noFill/>
        </p:spPr>
      </p:pic>
      <p:pic>
        <p:nvPicPr>
          <p:cNvPr id="2052" name="Picture 4" descr="http://malenkiedeti.ru/wp-content/uploads/2016/04/Igry-na-razvitie-pamyati-dlya-detej-12.jpg"/>
          <p:cNvPicPr>
            <a:picLocks noChangeAspect="1" noChangeArrowheads="1"/>
          </p:cNvPicPr>
          <p:nvPr/>
        </p:nvPicPr>
        <p:blipFill>
          <a:blip r:embed="rId3"/>
          <a:srcRect/>
          <a:stretch>
            <a:fillRect/>
          </a:stretch>
        </p:blipFill>
        <p:spPr bwMode="auto">
          <a:xfrm>
            <a:off x="4929190" y="1214422"/>
            <a:ext cx="3517439" cy="50047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00B050"/>
                </a:solidFill>
              </a:rPr>
              <a:t>4. Подвижные игры для дошкольников (примеры)</a:t>
            </a:r>
            <a:endParaRPr lang="ru-RU" sz="3200" b="1" dirty="0">
              <a:solidFill>
                <a:srgbClr val="00B050"/>
              </a:solidFill>
            </a:endParaRPr>
          </a:p>
        </p:txBody>
      </p:sp>
      <p:sp>
        <p:nvSpPr>
          <p:cNvPr id="3" name="Содержимое 2"/>
          <p:cNvSpPr>
            <a:spLocks noGrp="1"/>
          </p:cNvSpPr>
          <p:nvPr>
            <p:ph idx="1"/>
          </p:nvPr>
        </p:nvSpPr>
        <p:spPr>
          <a:xfrm>
            <a:off x="457200" y="1600201"/>
            <a:ext cx="8229600" cy="1900238"/>
          </a:xfrm>
        </p:spPr>
        <p:txBody>
          <a:bodyPr>
            <a:normAutofit/>
          </a:bodyPr>
          <a:lstStyle/>
          <a:p>
            <a:pPr algn="just"/>
            <a:r>
              <a:rPr lang="ru-RU" sz="2800" b="1" dirty="0" smtClean="0"/>
              <a:t>1. Игра «Лохматый пес». «</a:t>
            </a:r>
            <a:r>
              <a:rPr lang="ru-RU" sz="2800" dirty="0" smtClean="0"/>
              <a:t>Вот лежит лохматый пёс. В лапы свой, уткнувши нос. Тихо-смирно он лежит, То ли дремлет, то ли спит. Подойдём к нему, разбудим. И посмотрим, что-то будет.</a:t>
            </a:r>
          </a:p>
          <a:p>
            <a:endParaRPr lang="ru-RU" sz="2800" b="1" dirty="0"/>
          </a:p>
        </p:txBody>
      </p:sp>
      <p:pic>
        <p:nvPicPr>
          <p:cNvPr id="1026" name="Picture 2" descr="http://pedagogic.ru/books/item/f00/s00/z0000005/pic/000010.jpg"/>
          <p:cNvPicPr>
            <a:picLocks noChangeAspect="1" noChangeArrowheads="1"/>
          </p:cNvPicPr>
          <p:nvPr/>
        </p:nvPicPr>
        <p:blipFill>
          <a:blip r:embed="rId2"/>
          <a:srcRect/>
          <a:stretch>
            <a:fillRect/>
          </a:stretch>
        </p:blipFill>
        <p:spPr bwMode="auto">
          <a:xfrm>
            <a:off x="2428860" y="3500438"/>
            <a:ext cx="4762500" cy="28098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2614618"/>
          </a:xfrm>
        </p:spPr>
        <p:txBody>
          <a:bodyPr>
            <a:normAutofit fontScale="92500" lnSpcReduction="10000"/>
          </a:bodyPr>
          <a:lstStyle/>
          <a:p>
            <a:pPr algn="just"/>
            <a:r>
              <a:rPr lang="ru-RU" b="1" dirty="0" smtClean="0"/>
              <a:t>2. Игра</a:t>
            </a:r>
            <a:r>
              <a:rPr lang="ru-RU" dirty="0" smtClean="0"/>
              <a:t> </a:t>
            </a:r>
            <a:r>
              <a:rPr lang="ru-RU" b="1" dirty="0" smtClean="0"/>
              <a:t>«Бегите ко мне!». </a:t>
            </a:r>
            <a:r>
              <a:rPr lang="ru-RU" dirty="0" smtClean="0"/>
              <a:t>Дети берут флажок понравившегося цвета. У педагога флажки всех цветов. Взрослый показывает 1 флажок и говорит: «Бегите ко мне!». К нему подбегают только те дети, у которых флажки совпадают по цвету.</a:t>
            </a:r>
          </a:p>
          <a:p>
            <a:pPr>
              <a:buNone/>
            </a:pPr>
            <a:endParaRPr lang="ru-RU" dirty="0"/>
          </a:p>
        </p:txBody>
      </p:sp>
      <p:pic>
        <p:nvPicPr>
          <p:cNvPr id="31746" name="Picture 2" descr="http://pedagogic.ru/books/item/f00/s00/z0000005/pic/000011.jpg"/>
          <p:cNvPicPr>
            <a:picLocks noChangeAspect="1" noChangeArrowheads="1"/>
          </p:cNvPicPr>
          <p:nvPr/>
        </p:nvPicPr>
        <p:blipFill>
          <a:blip r:embed="rId2"/>
          <a:srcRect/>
          <a:stretch>
            <a:fillRect/>
          </a:stretch>
        </p:blipFill>
        <p:spPr bwMode="auto">
          <a:xfrm>
            <a:off x="2357422" y="2857496"/>
            <a:ext cx="4762500" cy="33528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214290"/>
            <a:ext cx="8229600" cy="2643205"/>
          </a:xfrm>
        </p:spPr>
        <p:txBody>
          <a:bodyPr>
            <a:normAutofit fontScale="85000" lnSpcReduction="10000"/>
          </a:bodyPr>
          <a:lstStyle/>
          <a:p>
            <a:pPr algn="just"/>
            <a:r>
              <a:rPr lang="ru-RU" b="1" dirty="0" smtClean="0"/>
              <a:t>3. Подвижная игра «Мыши и кот».</a:t>
            </a:r>
            <a:r>
              <a:rPr lang="ru-RU" dirty="0" smtClean="0"/>
              <a:t> Дети водят хоровод, в середине «спит» кот. Мыши водят хоровод. На лежанке дремлет кот. Тише, мыши, не шумите, Кота Ваську не будите. Как проснётся Васька кот. Разобьёт наш хоровод. Кот просыпается, ловит мышей. Мыши убегают в домики.</a:t>
            </a:r>
          </a:p>
        </p:txBody>
      </p:sp>
      <p:pic>
        <p:nvPicPr>
          <p:cNvPr id="30722" name="Picture 2" descr="http://allforchildren.ru/games/img/a1-29.gif"/>
          <p:cNvPicPr>
            <a:picLocks noChangeAspect="1" noChangeArrowheads="1"/>
          </p:cNvPicPr>
          <p:nvPr/>
        </p:nvPicPr>
        <p:blipFill>
          <a:blip r:embed="rId2"/>
          <a:srcRect/>
          <a:stretch>
            <a:fillRect/>
          </a:stretch>
        </p:blipFill>
        <p:spPr bwMode="auto">
          <a:xfrm>
            <a:off x="2357422" y="2928934"/>
            <a:ext cx="4762500" cy="32385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00B050"/>
                </a:solidFill>
              </a:rPr>
              <a:t>5. Сюжетно-ролевые игры для дошкольников (примеры)</a:t>
            </a:r>
            <a:endParaRPr lang="ru-RU" sz="3200" b="1" dirty="0">
              <a:solidFill>
                <a:srgbClr val="00B050"/>
              </a:solidFill>
            </a:endParaRPr>
          </a:p>
        </p:txBody>
      </p:sp>
      <p:sp>
        <p:nvSpPr>
          <p:cNvPr id="3" name="Содержимое 2"/>
          <p:cNvSpPr>
            <a:spLocks noGrp="1"/>
          </p:cNvSpPr>
          <p:nvPr>
            <p:ph idx="1"/>
          </p:nvPr>
        </p:nvSpPr>
        <p:spPr>
          <a:xfrm>
            <a:off x="457200" y="1600201"/>
            <a:ext cx="8543956" cy="1614485"/>
          </a:xfrm>
        </p:spPr>
        <p:txBody>
          <a:bodyPr>
            <a:normAutofit fontScale="92500"/>
          </a:bodyPr>
          <a:lstStyle/>
          <a:p>
            <a:pPr algn="just"/>
            <a:r>
              <a:rPr lang="ru-RU" b="1" dirty="0" smtClean="0"/>
              <a:t>1. Игра «Магазин»</a:t>
            </a:r>
            <a:r>
              <a:rPr lang="ru-RU" dirty="0" smtClean="0"/>
              <a:t>. Все продукты на ветрине: Чай, конфеты, колбаса. Разбегаются глаза. Подходите, покупайте, Деньги в кассу отдавайте.</a:t>
            </a:r>
          </a:p>
          <a:p>
            <a:pPr>
              <a:buNone/>
            </a:pPr>
            <a:endParaRPr lang="ru-RU" dirty="0"/>
          </a:p>
        </p:txBody>
      </p:sp>
      <p:pic>
        <p:nvPicPr>
          <p:cNvPr id="29698" name="Picture 2" descr="https://metodbv.ru/wp-content/uploads/2016/03/magazin.jpg"/>
          <p:cNvPicPr>
            <a:picLocks noChangeAspect="1" noChangeArrowheads="1"/>
          </p:cNvPicPr>
          <p:nvPr/>
        </p:nvPicPr>
        <p:blipFill>
          <a:blip r:embed="rId2"/>
          <a:srcRect/>
          <a:stretch>
            <a:fillRect/>
          </a:stretch>
        </p:blipFill>
        <p:spPr bwMode="auto">
          <a:xfrm>
            <a:off x="2488941" y="3214686"/>
            <a:ext cx="3797571" cy="32861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Autofit/>
          </a:bodyPr>
          <a:lstStyle/>
          <a:p>
            <a:r>
              <a:rPr lang="ru-RU" sz="4800" b="1" dirty="0" smtClean="0">
                <a:solidFill>
                  <a:srgbClr val="7030A0"/>
                </a:solidFill>
              </a:rPr>
              <a:t>Игры для детей дошкольного возраста</a:t>
            </a:r>
            <a:endParaRPr lang="ru-RU" sz="4800" b="1" dirty="0">
              <a:solidFill>
                <a:srgbClr val="7030A0"/>
              </a:solidFill>
            </a:endParaRPr>
          </a:p>
        </p:txBody>
      </p:sp>
      <p:pic>
        <p:nvPicPr>
          <p:cNvPr id="46082" name="Picture 2" descr="&quot;&amp;CHcy;&amp;iecy;&amp;tcy;&amp;vcy;&amp;iocy;&amp;rcy;&amp;tcy;&amp;ycy;&amp;jcy; &amp;lcy;&amp;icy;&amp;shcy;&amp;ncy;&amp;icy;&amp;jcy;&quot; &amp;Icy;&amp;gcy;&amp;rcy;&amp;acy; 5"/>
          <p:cNvPicPr>
            <a:picLocks noChangeAspect="1" noChangeArrowheads="1"/>
          </p:cNvPicPr>
          <p:nvPr/>
        </p:nvPicPr>
        <p:blipFill>
          <a:blip r:embed="rId2"/>
          <a:srcRect/>
          <a:stretch>
            <a:fillRect/>
          </a:stretch>
        </p:blipFill>
        <p:spPr bwMode="auto">
          <a:xfrm>
            <a:off x="642910" y="1142984"/>
            <a:ext cx="1905000" cy="1428750"/>
          </a:xfrm>
          <a:prstGeom prst="rect">
            <a:avLst/>
          </a:prstGeom>
          <a:noFill/>
        </p:spPr>
      </p:pic>
      <p:pic>
        <p:nvPicPr>
          <p:cNvPr id="46084" name="Picture 4" descr="&amp;Tcy;&amp;acy;&amp;ncy;&amp;gcy;&amp;rcy;&amp;acy;&amp;mcy; &quot;&amp;Mcy;&amp;ocy;&amp;rcy;&amp;scy;&amp;kcy;&amp;icy;&amp;iecy; &amp;ocy;&amp;bcy;&amp;icy;&amp;tcy;&amp;acy;&amp;tcy;&amp;iecy;&amp;lcy;&amp;icy;&quot;"/>
          <p:cNvPicPr>
            <a:picLocks noChangeAspect="1" noChangeArrowheads="1"/>
          </p:cNvPicPr>
          <p:nvPr/>
        </p:nvPicPr>
        <p:blipFill>
          <a:blip r:embed="rId3"/>
          <a:srcRect/>
          <a:stretch>
            <a:fillRect/>
          </a:stretch>
        </p:blipFill>
        <p:spPr bwMode="auto">
          <a:xfrm>
            <a:off x="6858016" y="1000108"/>
            <a:ext cx="1905000" cy="1428750"/>
          </a:xfrm>
          <a:prstGeom prst="rect">
            <a:avLst/>
          </a:prstGeom>
          <a:noFill/>
        </p:spPr>
      </p:pic>
      <p:pic>
        <p:nvPicPr>
          <p:cNvPr id="46086" name="Picture 6" descr="&quot;&amp;Scy;&amp;lcy;&amp;ocy;&amp;zhcy;&amp;iecy;&amp;ncy;&amp;icy;&amp;iecy;&quot;"/>
          <p:cNvPicPr>
            <a:picLocks noChangeAspect="1" noChangeArrowheads="1"/>
          </p:cNvPicPr>
          <p:nvPr/>
        </p:nvPicPr>
        <p:blipFill>
          <a:blip r:embed="rId4"/>
          <a:srcRect/>
          <a:stretch>
            <a:fillRect/>
          </a:stretch>
        </p:blipFill>
        <p:spPr bwMode="auto">
          <a:xfrm>
            <a:off x="3643306" y="1857364"/>
            <a:ext cx="1905000" cy="1428750"/>
          </a:xfrm>
          <a:prstGeom prst="rect">
            <a:avLst/>
          </a:prstGeom>
          <a:noFill/>
        </p:spPr>
      </p:pic>
      <p:pic>
        <p:nvPicPr>
          <p:cNvPr id="46088" name="Picture 8" descr="http://detkuuchim.ucoz.ru/igra/kompjuternye_igry_dlja_detej.jpg"/>
          <p:cNvPicPr>
            <a:picLocks noChangeAspect="1" noChangeArrowheads="1"/>
          </p:cNvPicPr>
          <p:nvPr/>
        </p:nvPicPr>
        <p:blipFill>
          <a:blip r:embed="rId5"/>
          <a:srcRect/>
          <a:stretch>
            <a:fillRect/>
          </a:stretch>
        </p:blipFill>
        <p:spPr bwMode="auto">
          <a:xfrm>
            <a:off x="214282" y="3643314"/>
            <a:ext cx="3980250" cy="2586445"/>
          </a:xfrm>
          <a:prstGeom prst="rect">
            <a:avLst/>
          </a:prstGeom>
          <a:noFill/>
        </p:spPr>
      </p:pic>
      <p:pic>
        <p:nvPicPr>
          <p:cNvPr id="46090" name="Picture 10" descr="http://xn--80ada4acwapfg6cxg.xn--p1ai/wp-content/uploads/2015/07/9a556d9fd921d77e13a9444dfb90f8ff_w960_h2048-300x282.jpg"/>
          <p:cNvPicPr>
            <a:picLocks noChangeAspect="1" noChangeArrowheads="1"/>
          </p:cNvPicPr>
          <p:nvPr/>
        </p:nvPicPr>
        <p:blipFill>
          <a:blip r:embed="rId6"/>
          <a:srcRect/>
          <a:stretch>
            <a:fillRect/>
          </a:stretch>
        </p:blipFill>
        <p:spPr bwMode="auto">
          <a:xfrm>
            <a:off x="5572131" y="3370422"/>
            <a:ext cx="3254227" cy="305897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14290"/>
            <a:ext cx="8229600" cy="2043114"/>
          </a:xfrm>
        </p:spPr>
        <p:txBody>
          <a:bodyPr/>
          <a:lstStyle/>
          <a:p>
            <a:pPr algn="just"/>
            <a:r>
              <a:rPr lang="ru-RU" b="1" dirty="0" smtClean="0"/>
              <a:t>2. Игра «больница»</a:t>
            </a:r>
            <a:r>
              <a:rPr lang="ru-RU" dirty="0" smtClean="0"/>
              <a:t>. Всегда внимательно, с любовью. Наш доктор лечит вас, ребят. Когда поправит вам здоровье - Он больше всех бывает рад.</a:t>
            </a:r>
          </a:p>
        </p:txBody>
      </p:sp>
      <p:pic>
        <p:nvPicPr>
          <p:cNvPr id="28674" name="Picture 2" descr="http://fb.ru/misc/i/gallery/30555/796090.jpg"/>
          <p:cNvPicPr>
            <a:picLocks noChangeAspect="1" noChangeArrowheads="1"/>
          </p:cNvPicPr>
          <p:nvPr/>
        </p:nvPicPr>
        <p:blipFill>
          <a:blip r:embed="rId2"/>
          <a:srcRect/>
          <a:stretch>
            <a:fillRect/>
          </a:stretch>
        </p:blipFill>
        <p:spPr bwMode="auto">
          <a:xfrm>
            <a:off x="2500298" y="2285992"/>
            <a:ext cx="4500594" cy="394143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757230"/>
          </a:xfrm>
        </p:spPr>
        <p:txBody>
          <a:bodyPr/>
          <a:lstStyle/>
          <a:p>
            <a:r>
              <a:rPr lang="ru-RU" b="1" dirty="0" smtClean="0"/>
              <a:t>3. Игра «Парикмахерская».</a:t>
            </a:r>
            <a:endParaRPr lang="ru-RU" b="1" dirty="0"/>
          </a:p>
        </p:txBody>
      </p:sp>
      <p:pic>
        <p:nvPicPr>
          <p:cNvPr id="35842" name="Picture 2" descr="https://go4.imgsmail.ru/imgpreview?key=7228cc39f9135091&amp;mb=imgdb_preview_62"/>
          <p:cNvPicPr>
            <a:picLocks noChangeAspect="1" noChangeArrowheads="1"/>
          </p:cNvPicPr>
          <p:nvPr/>
        </p:nvPicPr>
        <p:blipFill>
          <a:blip r:embed="rId2"/>
          <a:srcRect/>
          <a:stretch>
            <a:fillRect/>
          </a:stretch>
        </p:blipFill>
        <p:spPr bwMode="auto">
          <a:xfrm>
            <a:off x="142844" y="4357670"/>
            <a:ext cx="2500330" cy="2500330"/>
          </a:xfrm>
          <a:prstGeom prst="rect">
            <a:avLst/>
          </a:prstGeom>
          <a:noFill/>
        </p:spPr>
      </p:pic>
      <p:pic>
        <p:nvPicPr>
          <p:cNvPr id="35844" name="Picture 4" descr="http://fotohomka.ru/images/Oct/25/f7dc560fc83cd2f4a81dd7f5dca0f0af/mini_4.jpg"/>
          <p:cNvPicPr>
            <a:picLocks noChangeAspect="1" noChangeArrowheads="1"/>
          </p:cNvPicPr>
          <p:nvPr/>
        </p:nvPicPr>
        <p:blipFill>
          <a:blip r:embed="rId3"/>
          <a:srcRect/>
          <a:stretch>
            <a:fillRect/>
          </a:stretch>
        </p:blipFill>
        <p:spPr bwMode="auto">
          <a:xfrm>
            <a:off x="2428860" y="1785926"/>
            <a:ext cx="4793866" cy="3571900"/>
          </a:xfrm>
          <a:prstGeom prst="rect">
            <a:avLst/>
          </a:prstGeom>
          <a:noFill/>
        </p:spPr>
      </p:pic>
      <p:pic>
        <p:nvPicPr>
          <p:cNvPr id="6" name="Picture 2" descr="https://go4.imgsmail.ru/imgpreview?key=7228cc39f9135091&amp;mb=imgdb_preview_62"/>
          <p:cNvPicPr>
            <a:picLocks noChangeAspect="1" noChangeArrowheads="1"/>
          </p:cNvPicPr>
          <p:nvPr/>
        </p:nvPicPr>
        <p:blipFill>
          <a:blip r:embed="rId2"/>
          <a:srcRect/>
          <a:stretch>
            <a:fillRect/>
          </a:stretch>
        </p:blipFill>
        <p:spPr bwMode="auto">
          <a:xfrm>
            <a:off x="6500826" y="214290"/>
            <a:ext cx="2500330" cy="250033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00B050"/>
                </a:solidFill>
              </a:rPr>
              <a:t>6. Компьютерные игры для дошкольников (примеры)</a:t>
            </a:r>
            <a:endParaRPr lang="ru-RU" sz="3200" b="1" dirty="0">
              <a:solidFill>
                <a:srgbClr val="00B050"/>
              </a:solidFill>
            </a:endParaRPr>
          </a:p>
        </p:txBody>
      </p:sp>
      <p:sp>
        <p:nvSpPr>
          <p:cNvPr id="3" name="Содержимое 2"/>
          <p:cNvSpPr>
            <a:spLocks noGrp="1"/>
          </p:cNvSpPr>
          <p:nvPr>
            <p:ph idx="1"/>
          </p:nvPr>
        </p:nvSpPr>
        <p:spPr>
          <a:xfrm>
            <a:off x="457200" y="1600200"/>
            <a:ext cx="8229600" cy="1757361"/>
          </a:xfrm>
        </p:spPr>
        <p:txBody>
          <a:bodyPr>
            <a:normAutofit fontScale="47500" lnSpcReduction="20000"/>
          </a:bodyPr>
          <a:lstStyle/>
          <a:p>
            <a:pPr algn="just"/>
            <a:r>
              <a:rPr lang="ru-RU" b="1" dirty="0" smtClean="0"/>
              <a:t>1. Игра «Тело человека».</a:t>
            </a:r>
            <a:r>
              <a:rPr lang="ru-RU" dirty="0" smtClean="0"/>
              <a:t> Внимательно посмотри на свои ручки - на каждой из них ты увидишь по пять пальцев. И у каждого пальчика как на правой, так и на левой руке есть своё собственное название: большой палец, указательный, средний, безымянный и мизинец. Сыграй в познавательную дидактическую игру для детей "Пальчики" и проверь свои знания! Перед тобой будут поочередно появляться то левая, то правая рука, и тебе будет необходимо отвечать на вопрос, где находится тот или иной палец. Сделать это очень легко - просто нажми на нужный пальчик и переходи к следующему заданию, которых в игре целых десять!</a:t>
            </a:r>
            <a:endParaRPr lang="ru-RU" b="1" dirty="0"/>
          </a:p>
        </p:txBody>
      </p:sp>
      <p:pic>
        <p:nvPicPr>
          <p:cNvPr id="34818" name="Picture 2" descr="&quot;&amp;Tcy;&amp;iecy;&amp;lcy;&amp;ocy; &amp;chcy;&amp;iecy;&amp;lcy;&amp;ocy;&amp;vcy;&amp;iecy;&amp;kcy;&amp;acy;&quot;"/>
          <p:cNvPicPr>
            <a:picLocks noChangeAspect="1" noChangeArrowheads="1"/>
          </p:cNvPicPr>
          <p:nvPr/>
        </p:nvPicPr>
        <p:blipFill>
          <a:blip r:embed="rId2"/>
          <a:srcRect/>
          <a:stretch>
            <a:fillRect/>
          </a:stretch>
        </p:blipFill>
        <p:spPr bwMode="auto">
          <a:xfrm>
            <a:off x="3000364" y="3429000"/>
            <a:ext cx="3333773" cy="250033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357166"/>
            <a:ext cx="8229600" cy="2571768"/>
          </a:xfrm>
        </p:spPr>
        <p:txBody>
          <a:bodyPr>
            <a:normAutofit fontScale="70000" lnSpcReduction="20000"/>
          </a:bodyPr>
          <a:lstStyle/>
          <a:p>
            <a:pPr algn="just"/>
            <a:r>
              <a:rPr lang="ru-RU" b="1" dirty="0" smtClean="0"/>
              <a:t>2. Игра «Холодное-горячее».</a:t>
            </a:r>
            <a:r>
              <a:rPr lang="ru-RU" dirty="0" smtClean="0"/>
              <a:t> В нашей игре для самых маленьких "Холодное-горячее" тебе предстоит определить, какой из двух предметов холоднее или горячее. Наверняка многие уровни ты пройдёшь без труда, а над другими придётся хорошо подумать. И помни, что умение определять температуру, не прикасаясь к предметам, очень важно в повседневной жизни: например, это поможет тебе не обжечься горячим чаем или не простудиться от холодной воды!</a:t>
            </a:r>
            <a:r>
              <a:rPr lang="ru-RU" b="1" dirty="0" smtClean="0"/>
              <a:t> </a:t>
            </a:r>
            <a:endParaRPr lang="ru-RU" b="1" dirty="0"/>
          </a:p>
        </p:txBody>
      </p:sp>
      <p:pic>
        <p:nvPicPr>
          <p:cNvPr id="33794" name="Picture 2" descr="&quot;&amp;KHcy;&amp;ocy;&amp;lcy;&amp;ocy;&amp;dcy;&amp;ncy;&amp;ocy;&amp;iecy;-&amp;gcy;&amp;ocy;&amp;rcy;&amp;yacy;&amp;chcy;&amp;iecy;&amp;iecy;&quot;"/>
          <p:cNvPicPr>
            <a:picLocks noChangeAspect="1" noChangeArrowheads="1"/>
          </p:cNvPicPr>
          <p:nvPr/>
        </p:nvPicPr>
        <p:blipFill>
          <a:blip r:embed="rId2"/>
          <a:srcRect/>
          <a:stretch>
            <a:fillRect/>
          </a:stretch>
        </p:blipFill>
        <p:spPr bwMode="auto">
          <a:xfrm>
            <a:off x="3000364" y="3000372"/>
            <a:ext cx="3810027" cy="285752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358246" cy="2357454"/>
          </a:xfrm>
        </p:spPr>
        <p:txBody>
          <a:bodyPr>
            <a:normAutofit fontScale="47500" lnSpcReduction="20000"/>
          </a:bodyPr>
          <a:lstStyle/>
          <a:p>
            <a:pPr algn="just"/>
            <a:r>
              <a:rPr lang="ru-RU" b="1" dirty="0" smtClean="0"/>
              <a:t>3. Игра «</a:t>
            </a:r>
            <a:r>
              <a:rPr lang="ru-RU" b="1" dirty="0" err="1" smtClean="0"/>
              <a:t>Ближе-дальше</a:t>
            </a:r>
            <a:r>
              <a:rPr lang="ru-RU" b="1" dirty="0" smtClean="0"/>
              <a:t>». </a:t>
            </a:r>
            <a:r>
              <a:rPr lang="ru-RU" dirty="0" smtClean="0"/>
              <a:t>Посмотри на свои ручки: видишь, как они близко? Ты можешь дотронуться руками до своего личика! А теперь выгляни в окошко и посмотри на солнышко: оно так далеко, что до него невозможно дотянуться. Так же и все предметы, которые нас окружают, находятся на разном расстоянии от нас и друг от друга. В этой развивающей игре для самых маленьких с помощью простых, но интересных заданий ты познакомишься с такими понятиями, как "</a:t>
            </a:r>
            <a:r>
              <a:rPr lang="ru-RU" dirty="0" err="1" smtClean="0"/>
              <a:t>ближе-дальше</a:t>
            </a:r>
            <a:r>
              <a:rPr lang="ru-RU" dirty="0" smtClean="0"/>
              <a:t>". В каждом из семи уровней тебе предстоит определить, какой из двух изображённых на картинке предметов ближе к нам, а какой дальше. Отмечай правильный ответ с помощью мышки и не бойся ошибиться, ведь в случае ошибки ты всегда сможешь выбрать другой вариант и перейти к следующему заданию!</a:t>
            </a:r>
            <a:endParaRPr lang="ru-RU" b="1" dirty="0"/>
          </a:p>
        </p:txBody>
      </p:sp>
      <p:pic>
        <p:nvPicPr>
          <p:cNvPr id="32770" name="Picture 2" descr="&quot;&amp;Bcy;&amp;lcy;&amp;icy;&amp;zhcy;&amp;iecy;-&amp;dcy;&amp;acy;&amp;lcy;&amp;softcy;&amp;shcy;&amp;iecy;&quot;"/>
          <p:cNvPicPr>
            <a:picLocks noChangeAspect="1" noChangeArrowheads="1"/>
          </p:cNvPicPr>
          <p:nvPr/>
        </p:nvPicPr>
        <p:blipFill>
          <a:blip r:embed="rId2"/>
          <a:srcRect/>
          <a:stretch>
            <a:fillRect/>
          </a:stretch>
        </p:blipFill>
        <p:spPr bwMode="auto">
          <a:xfrm>
            <a:off x="2357422" y="2714620"/>
            <a:ext cx="4762534" cy="35719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642918"/>
            <a:ext cx="8229600" cy="2614618"/>
          </a:xfrm>
        </p:spPr>
        <p:txBody>
          <a:bodyPr>
            <a:normAutofit fontScale="55000" lnSpcReduction="20000"/>
          </a:bodyPr>
          <a:lstStyle/>
          <a:p>
            <a:pPr algn="just"/>
            <a:r>
              <a:rPr lang="ru-RU" b="1" dirty="0" smtClean="0"/>
              <a:t>4. Игра для девочек «Принцесса».</a:t>
            </a:r>
            <a:r>
              <a:rPr lang="ru-RU" dirty="0" smtClean="0"/>
              <a:t> Сегодня у принцессы Софии очень важное и радостное событие: вечером она отправится на свой первый бал! И, конечно же, ей хочется быть там самой красивой и яркой. Помоги Софии собраться на праздник в нашей игре для девочек! Подбери для неё роскошное бальное платье и различные аксессуары и украшения, придай волосам и глазам нужный оттенок, выбери праздничную причёску. На балу принцессе Софии обязательно понадобятся перчатки, маленькая сумочка и веер, подходящие к выбранному тобой платью. И не забудь про корону и ожерелье, без которых не выйдет в свет ни одна принцесса! Видишь, какой нарядной и красивой стала принцесса София? Она очень рада, что ты подобрала для неё такой чудесный наряд!</a:t>
            </a:r>
            <a:endParaRPr lang="ru-RU" b="1" dirty="0"/>
          </a:p>
        </p:txBody>
      </p:sp>
      <p:pic>
        <p:nvPicPr>
          <p:cNvPr id="40962" name="Picture 2" descr="&quot;&amp;Pcy;&amp;rcy;&amp;icy;&amp;ncy;&amp;tscy;&amp;iecy;&amp;scy;&amp;scy;&amp;acy;&quot;"/>
          <p:cNvPicPr>
            <a:picLocks noChangeAspect="1" noChangeArrowheads="1"/>
          </p:cNvPicPr>
          <p:nvPr/>
        </p:nvPicPr>
        <p:blipFill>
          <a:blip r:embed="rId2"/>
          <a:srcRect/>
          <a:stretch>
            <a:fillRect/>
          </a:stretch>
        </p:blipFill>
        <p:spPr bwMode="auto">
          <a:xfrm>
            <a:off x="2500298" y="3429000"/>
            <a:ext cx="4000528" cy="300039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14290"/>
            <a:ext cx="8229600" cy="2286016"/>
          </a:xfrm>
        </p:spPr>
        <p:txBody>
          <a:bodyPr>
            <a:normAutofit fontScale="55000" lnSpcReduction="20000"/>
          </a:bodyPr>
          <a:lstStyle/>
          <a:p>
            <a:pPr algn="just"/>
            <a:r>
              <a:rPr lang="ru-RU" b="1" dirty="0" smtClean="0"/>
              <a:t>5. Познавательная игра «Животные». </a:t>
            </a:r>
            <a:r>
              <a:rPr lang="ru-RU" dirty="0" smtClean="0"/>
              <a:t>Перед тобой расположен барабан, разделённый на 10 секторов, на которых нарисованы различные звери или птицы. Наше волшебное колесо крутится, словно в настоящей игре "Поле чудес", и каждый раз выпадает какой-либо сектор. Тебе нужно угадать, каким является животное рядом со стрелочкой: диким или домашним, а затем выбрать правильный ответ с помощью мышки. Обрати внимание, что для домашних животных нужно выбирать картинку с домиком, а для диких, соответственно, с лесом. Игра будет пройдена, когда ты определишь тип каждого животного, расположенного на барабане!</a:t>
            </a:r>
            <a:endParaRPr lang="ru-RU" b="1" dirty="0"/>
          </a:p>
        </p:txBody>
      </p:sp>
      <p:pic>
        <p:nvPicPr>
          <p:cNvPr id="39938" name="Picture 2" descr="&amp;Vcy;&amp;ocy;&amp;lcy;&amp;shcy;&amp;iecy;&amp;bcy;&amp;ncy;&amp;ocy;&amp;iecy; &amp;kcy;&amp;ocy;&amp;lcy;&amp;iecy;&amp;scy;&amp;ocy; &quot;&amp;ZHcy;&amp;icy;&amp;vcy;&amp;ocy;&amp;tcy;&amp;ncy;&amp;ycy;&amp;iecy;&quot;"/>
          <p:cNvPicPr>
            <a:picLocks noChangeAspect="1" noChangeArrowheads="1"/>
          </p:cNvPicPr>
          <p:nvPr/>
        </p:nvPicPr>
        <p:blipFill>
          <a:blip r:embed="rId2"/>
          <a:srcRect/>
          <a:stretch>
            <a:fillRect/>
          </a:stretch>
        </p:blipFill>
        <p:spPr bwMode="auto">
          <a:xfrm>
            <a:off x="2714612" y="2643182"/>
            <a:ext cx="4762533" cy="35719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29600" cy="2143140"/>
          </a:xfrm>
        </p:spPr>
        <p:txBody>
          <a:bodyPr>
            <a:normAutofit fontScale="70000" lnSpcReduction="20000"/>
          </a:bodyPr>
          <a:lstStyle/>
          <a:p>
            <a:pPr algn="just"/>
            <a:r>
              <a:rPr lang="ru-RU" sz="2400" b="1" dirty="0" smtClean="0"/>
              <a:t>6. Игра на логику и мышление «Противоположности».</a:t>
            </a:r>
            <a:r>
              <a:rPr lang="ru-RU" sz="2400" dirty="0" smtClean="0"/>
              <a:t> На игровом поле находятся восемь карточек с изображёнными на них людьми, животными, предметами и явлениями. В каждом уровне игры тебе необходимо найти картинки, противоположные по какому-либо признаку и объединить их в пары. Конечно, все ребята знают, что, например, белый цвет - противоположность чёрному, а день - ночи. Но сможешь ли ты справиться с более сложными заданиями? Отыщешь ли ты противоположность быстрому зайчику или воздушному шарику? Проверь, хорошо ли ты знаком со свойствами различных предметов, ведь именно эти знания помогут тебе пройти игру без ошибок!</a:t>
            </a:r>
            <a:r>
              <a:rPr lang="ru-RU" sz="2400" b="1" dirty="0" smtClean="0"/>
              <a:t> </a:t>
            </a:r>
            <a:endParaRPr lang="ru-RU" sz="2400" b="1" dirty="0"/>
          </a:p>
        </p:txBody>
      </p:sp>
      <p:pic>
        <p:nvPicPr>
          <p:cNvPr id="38914" name="Picture 2" descr="&quot;&amp;Pcy;&amp;rcy;&amp;ocy;&amp;tcy;&amp;icy;&amp;vcy;&amp;ocy;&amp;pcy;&amp;ocy;&amp;lcy;&amp;ocy;&amp;zhcy;&amp;ncy;&amp;ocy;&amp;scy;&amp;tcy;&amp;icy;&quot;"/>
          <p:cNvPicPr>
            <a:picLocks noChangeAspect="1" noChangeArrowheads="1"/>
          </p:cNvPicPr>
          <p:nvPr/>
        </p:nvPicPr>
        <p:blipFill>
          <a:blip r:embed="rId2"/>
          <a:srcRect/>
          <a:stretch>
            <a:fillRect/>
          </a:stretch>
        </p:blipFill>
        <p:spPr bwMode="auto">
          <a:xfrm>
            <a:off x="2071670" y="2428868"/>
            <a:ext cx="5072098" cy="380407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1900238"/>
          </a:xfrm>
        </p:spPr>
        <p:txBody>
          <a:bodyPr>
            <a:normAutofit/>
          </a:bodyPr>
          <a:lstStyle/>
          <a:p>
            <a:pPr algn="just"/>
            <a:r>
              <a:rPr lang="ru-RU" sz="2400" b="1" dirty="0" smtClean="0"/>
              <a:t>Игра для детей с ограниченными возможностями здоровья «Мир за твоим окном».</a:t>
            </a:r>
            <a:endParaRPr lang="ru-RU" sz="2400" b="1" dirty="0"/>
          </a:p>
        </p:txBody>
      </p:sp>
      <p:pic>
        <p:nvPicPr>
          <p:cNvPr id="12290" name="Picture 2" descr="http://fly-mama.ru/wp-content/uploads/2013/04/mir2.jpg"/>
          <p:cNvPicPr>
            <a:picLocks noChangeAspect="1" noChangeArrowheads="1"/>
          </p:cNvPicPr>
          <p:nvPr/>
        </p:nvPicPr>
        <p:blipFill>
          <a:blip r:embed="rId2"/>
          <a:srcRect/>
          <a:stretch>
            <a:fillRect/>
          </a:stretch>
        </p:blipFill>
        <p:spPr bwMode="auto">
          <a:xfrm>
            <a:off x="1714480" y="1357298"/>
            <a:ext cx="6096000" cy="48768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8229600" cy="4525963"/>
          </a:xfrm>
        </p:spPr>
        <p:txBody>
          <a:bodyPr/>
          <a:lstStyle/>
          <a:p>
            <a:pPr algn="just"/>
            <a:r>
              <a:rPr lang="ru-RU" sz="2400" b="1" dirty="0" smtClean="0"/>
              <a:t>Игра для детей с ограниченными возможностями здоровья «Солнечный замок».</a:t>
            </a:r>
          </a:p>
          <a:p>
            <a:endParaRPr lang="ru-RU" dirty="0"/>
          </a:p>
        </p:txBody>
      </p:sp>
      <p:pic>
        <p:nvPicPr>
          <p:cNvPr id="11266" name="Picture 2" descr="http://www.bookin.org.ru/book/2105256.jpg"/>
          <p:cNvPicPr>
            <a:picLocks noChangeAspect="1" noChangeArrowheads="1"/>
          </p:cNvPicPr>
          <p:nvPr/>
        </p:nvPicPr>
        <p:blipFill>
          <a:blip r:embed="rId2"/>
          <a:srcRect/>
          <a:stretch>
            <a:fillRect/>
          </a:stretch>
        </p:blipFill>
        <p:spPr bwMode="auto">
          <a:xfrm>
            <a:off x="1643042" y="1285860"/>
            <a:ext cx="5997652" cy="428628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00B050"/>
                </a:solidFill>
              </a:rPr>
              <a:t>1. Дидактические игры для дошкольников</a:t>
            </a:r>
            <a:br>
              <a:rPr lang="ru-RU" sz="3200" b="1" dirty="0" smtClean="0">
                <a:solidFill>
                  <a:srgbClr val="00B050"/>
                </a:solidFill>
              </a:rPr>
            </a:br>
            <a:r>
              <a:rPr lang="ru-RU" sz="3200" b="1" dirty="0" smtClean="0">
                <a:solidFill>
                  <a:srgbClr val="00B050"/>
                </a:solidFill>
              </a:rPr>
              <a:t>(примеры)</a:t>
            </a:r>
            <a:endParaRPr lang="ru-RU" sz="3200" b="1" dirty="0">
              <a:solidFill>
                <a:srgbClr val="00B050"/>
              </a:solidFill>
            </a:endParaRPr>
          </a:p>
        </p:txBody>
      </p:sp>
      <p:sp>
        <p:nvSpPr>
          <p:cNvPr id="3" name="Содержимое 2"/>
          <p:cNvSpPr>
            <a:spLocks noGrp="1"/>
          </p:cNvSpPr>
          <p:nvPr>
            <p:ph idx="1"/>
          </p:nvPr>
        </p:nvSpPr>
        <p:spPr>
          <a:xfrm>
            <a:off x="571472" y="1571612"/>
            <a:ext cx="8229600" cy="2000264"/>
          </a:xfrm>
        </p:spPr>
        <p:txBody>
          <a:bodyPr>
            <a:normAutofit fontScale="62500" lnSpcReduction="20000"/>
          </a:bodyPr>
          <a:lstStyle/>
          <a:p>
            <a:pPr algn="just">
              <a:buNone/>
            </a:pPr>
            <a:r>
              <a:rPr lang="ru-RU" dirty="0" smtClean="0"/>
              <a:t>1. </a:t>
            </a:r>
            <a:r>
              <a:rPr lang="ru-RU" b="1" dirty="0" smtClean="0"/>
              <a:t>Игра «Собери снеговика»</a:t>
            </a:r>
            <a:r>
              <a:rPr lang="ru-RU" dirty="0" smtClean="0"/>
              <a:t>. В игре используются шары разной величины (можно заменить плоскостными изображениями). Взрослый  предлагает ребёнку рассмотреть выложенные перед ними детали, потрогать их, прижать друг к другу. Затем показать малышу готового снеговика. Обращает внимание на то, что снеговик состоит из шаров разных размеров: внизу - большой, дальше - средний, наверху - самый маленький. Предлагает ребёнку собрать из шаров такого же.</a:t>
            </a:r>
            <a:endParaRPr lang="ru-RU" dirty="0"/>
          </a:p>
        </p:txBody>
      </p:sp>
      <p:pic>
        <p:nvPicPr>
          <p:cNvPr id="14338" name="Picture 2" descr="http://dlyaribakov.ru/wp-content/uploads/2013/01/vozdushnye-shariki-dlia-rubalki.jpg"/>
          <p:cNvPicPr>
            <a:picLocks noChangeAspect="1" noChangeArrowheads="1"/>
          </p:cNvPicPr>
          <p:nvPr/>
        </p:nvPicPr>
        <p:blipFill>
          <a:blip r:embed="rId2"/>
          <a:srcRect/>
          <a:stretch>
            <a:fillRect/>
          </a:stretch>
        </p:blipFill>
        <p:spPr bwMode="auto">
          <a:xfrm>
            <a:off x="3214678" y="3786190"/>
            <a:ext cx="2905112" cy="290511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14290"/>
            <a:ext cx="8229600" cy="4525963"/>
          </a:xfrm>
        </p:spPr>
        <p:txBody>
          <a:bodyPr/>
          <a:lstStyle/>
          <a:p>
            <a:pPr algn="just"/>
            <a:r>
              <a:rPr lang="ru-RU" b="1" dirty="0" smtClean="0"/>
              <a:t>Игра для детей с ограниченными возможностями здоровья «Учимся говорить правильно».</a:t>
            </a:r>
          </a:p>
          <a:p>
            <a:endParaRPr lang="ru-RU" dirty="0" smtClean="0"/>
          </a:p>
          <a:p>
            <a:endParaRPr lang="ru-RU" dirty="0"/>
          </a:p>
        </p:txBody>
      </p:sp>
      <p:pic>
        <p:nvPicPr>
          <p:cNvPr id="10242" name="Picture 2" descr="http://logoteka.74317s024.edusite.ru/images/p19_capture28.jpg"/>
          <p:cNvPicPr>
            <a:picLocks noChangeAspect="1" noChangeArrowheads="1"/>
          </p:cNvPicPr>
          <p:nvPr/>
        </p:nvPicPr>
        <p:blipFill>
          <a:blip r:embed="rId2"/>
          <a:srcRect/>
          <a:stretch>
            <a:fillRect/>
          </a:stretch>
        </p:blipFill>
        <p:spPr bwMode="auto">
          <a:xfrm>
            <a:off x="285720" y="2214554"/>
            <a:ext cx="4267200" cy="3200401"/>
          </a:xfrm>
          <a:prstGeom prst="rect">
            <a:avLst/>
          </a:prstGeom>
          <a:noFill/>
        </p:spPr>
      </p:pic>
      <p:pic>
        <p:nvPicPr>
          <p:cNvPr id="10244" name="Picture 4" descr="http://www.ukazka.ru/img/dop/4175-razvitie-rechi-uchimsya-govorit-pravilno.jpg"/>
          <p:cNvPicPr>
            <a:picLocks noChangeAspect="1" noChangeArrowheads="1"/>
          </p:cNvPicPr>
          <p:nvPr/>
        </p:nvPicPr>
        <p:blipFill>
          <a:blip r:embed="rId3"/>
          <a:srcRect/>
          <a:stretch>
            <a:fillRect/>
          </a:stretch>
        </p:blipFill>
        <p:spPr bwMode="auto">
          <a:xfrm>
            <a:off x="4643438" y="2214554"/>
            <a:ext cx="4357665" cy="326824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14291"/>
            <a:ext cx="8229600" cy="2857520"/>
          </a:xfrm>
        </p:spPr>
        <p:txBody>
          <a:bodyPr/>
          <a:lstStyle/>
          <a:p>
            <a:pPr algn="just"/>
            <a:r>
              <a:rPr lang="ru-RU" sz="2800" b="1" dirty="0" smtClean="0"/>
              <a:t>Игра для детей с ограниченными возможностями здоровья «Игры для Тигры».</a:t>
            </a:r>
          </a:p>
          <a:p>
            <a:endParaRPr lang="ru-RU" dirty="0" smtClean="0"/>
          </a:p>
          <a:p>
            <a:endParaRPr lang="ru-RU" dirty="0"/>
          </a:p>
        </p:txBody>
      </p:sp>
      <p:pic>
        <p:nvPicPr>
          <p:cNvPr id="9218" name="Picture 2" descr="https://fs00.infourok.ru/images/doc/272/277469/hello_html_17b336a1.png"/>
          <p:cNvPicPr>
            <a:picLocks noChangeAspect="1" noChangeArrowheads="1"/>
          </p:cNvPicPr>
          <p:nvPr/>
        </p:nvPicPr>
        <p:blipFill>
          <a:blip r:embed="rId2"/>
          <a:srcRect/>
          <a:stretch>
            <a:fillRect/>
          </a:stretch>
        </p:blipFill>
        <p:spPr bwMode="auto">
          <a:xfrm>
            <a:off x="1571604" y="1285860"/>
            <a:ext cx="6548430" cy="491132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Игрушки для детей дошкольного возраста</a:t>
            </a:r>
            <a:endParaRPr lang="ru-RU" dirty="0"/>
          </a:p>
        </p:txBody>
      </p:sp>
      <p:pic>
        <p:nvPicPr>
          <p:cNvPr id="43010" name="Picture 2" descr="http://img0.liveinternet.ru/images/attach/c/3/77/864/77864142_1d94147b23c8.png"/>
          <p:cNvPicPr>
            <a:picLocks noChangeAspect="1" noChangeArrowheads="1"/>
          </p:cNvPicPr>
          <p:nvPr/>
        </p:nvPicPr>
        <p:blipFill>
          <a:blip r:embed="rId2"/>
          <a:srcRect/>
          <a:stretch>
            <a:fillRect/>
          </a:stretch>
        </p:blipFill>
        <p:spPr bwMode="auto">
          <a:xfrm>
            <a:off x="3286116" y="2857496"/>
            <a:ext cx="3000396" cy="3000396"/>
          </a:xfrm>
          <a:prstGeom prst="rect">
            <a:avLst/>
          </a:prstGeom>
          <a:noFill/>
        </p:spPr>
      </p:pic>
      <p:pic>
        <p:nvPicPr>
          <p:cNvPr id="43012" name="Picture 4" descr="http://cdn.e96.ru/assets/images/catalog/kids/razvivajushhie-igrushki/347166/347166_597148.jpg"/>
          <p:cNvPicPr>
            <a:picLocks noChangeAspect="1" noChangeArrowheads="1"/>
          </p:cNvPicPr>
          <p:nvPr/>
        </p:nvPicPr>
        <p:blipFill>
          <a:blip r:embed="rId3"/>
          <a:srcRect/>
          <a:stretch>
            <a:fillRect/>
          </a:stretch>
        </p:blipFill>
        <p:spPr bwMode="auto">
          <a:xfrm>
            <a:off x="357158" y="1571612"/>
            <a:ext cx="2040665" cy="1957373"/>
          </a:xfrm>
          <a:prstGeom prst="rect">
            <a:avLst/>
          </a:prstGeom>
          <a:noFill/>
        </p:spPr>
      </p:pic>
      <p:pic>
        <p:nvPicPr>
          <p:cNvPr id="43014" name="Picture 6" descr="http://g03.a.alicdn.com/kf/HTB1PF.wOXXXXXbSXXXXq6xXFXXXt/Children-Xylophone-Wooden-Toys-Educational-8-Scales-font-b-Montessori-b-font-font-b-Materials-b.jpg"/>
          <p:cNvPicPr>
            <a:picLocks noChangeAspect="1" noChangeArrowheads="1"/>
          </p:cNvPicPr>
          <p:nvPr/>
        </p:nvPicPr>
        <p:blipFill>
          <a:blip r:embed="rId4" cstate="print"/>
          <a:srcRect/>
          <a:stretch>
            <a:fillRect/>
          </a:stretch>
        </p:blipFill>
        <p:spPr bwMode="auto">
          <a:xfrm>
            <a:off x="6858016" y="1214422"/>
            <a:ext cx="1833522" cy="1833522"/>
          </a:xfrm>
          <a:prstGeom prst="rect">
            <a:avLst/>
          </a:prstGeom>
          <a:noFill/>
        </p:spPr>
      </p:pic>
      <p:pic>
        <p:nvPicPr>
          <p:cNvPr id="43016" name="Picture 8" descr="http://okey-sale.ru/image/data/%D0%A4%D0%BE%D1%82%D0%BE3/0000003819_norm_15160_mime_friends__enl.jpg"/>
          <p:cNvPicPr>
            <a:picLocks noChangeAspect="1" noChangeArrowheads="1"/>
          </p:cNvPicPr>
          <p:nvPr/>
        </p:nvPicPr>
        <p:blipFill>
          <a:blip r:embed="rId5"/>
          <a:srcRect/>
          <a:stretch>
            <a:fillRect/>
          </a:stretch>
        </p:blipFill>
        <p:spPr bwMode="auto">
          <a:xfrm>
            <a:off x="285720" y="4357694"/>
            <a:ext cx="1809736" cy="1809736"/>
          </a:xfrm>
          <a:prstGeom prst="rect">
            <a:avLst/>
          </a:prstGeom>
          <a:noFill/>
        </p:spPr>
      </p:pic>
      <p:pic>
        <p:nvPicPr>
          <p:cNvPr id="43018" name="Picture 10" descr="http://img-fotki.yandex.ru/get/6001/130960971.1d/0_85cad_c87e6fc2_L.jpg"/>
          <p:cNvPicPr>
            <a:picLocks noChangeAspect="1" noChangeArrowheads="1"/>
          </p:cNvPicPr>
          <p:nvPr/>
        </p:nvPicPr>
        <p:blipFill>
          <a:blip r:embed="rId6"/>
          <a:srcRect/>
          <a:stretch>
            <a:fillRect/>
          </a:stretch>
        </p:blipFill>
        <p:spPr bwMode="auto">
          <a:xfrm>
            <a:off x="6669678" y="4786322"/>
            <a:ext cx="2474322" cy="136087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Значение игрушки </a:t>
            </a:r>
            <a:endParaRPr lang="ru-RU" b="1" dirty="0">
              <a:solidFill>
                <a:srgbClr val="7030A0"/>
              </a:solidFill>
            </a:endParaRPr>
          </a:p>
        </p:txBody>
      </p:sp>
      <p:sp>
        <p:nvSpPr>
          <p:cNvPr id="3" name="Содержимое 2"/>
          <p:cNvSpPr>
            <a:spLocks noGrp="1"/>
          </p:cNvSpPr>
          <p:nvPr>
            <p:ph idx="1"/>
          </p:nvPr>
        </p:nvSpPr>
        <p:spPr>
          <a:xfrm>
            <a:off x="457200" y="1600200"/>
            <a:ext cx="8229600" cy="4757758"/>
          </a:xfrm>
        </p:spPr>
        <p:txBody>
          <a:bodyPr>
            <a:normAutofit fontScale="77500" lnSpcReduction="20000"/>
          </a:bodyPr>
          <a:lstStyle/>
          <a:p>
            <a:pPr algn="just"/>
            <a:r>
              <a:rPr lang="ru-RU" dirty="0" smtClean="0"/>
              <a:t>Игрушка – неизменный спутник ребенка с первых дней рождения. Игрушка – предмет забавы, развлечения, радости, и то же время она – важнейшее средство психического развития дошкольника. Не было случайных игрушек, все они активно готовили детей к жизни, развивали их физически и духовно, соответственно возрасту.</a:t>
            </a:r>
          </a:p>
          <a:p>
            <a:pPr algn="just"/>
            <a:r>
              <a:rPr lang="ru-RU" dirty="0" smtClean="0"/>
              <a:t>Игрушка, несмотря на свои высокие дидактические свойства и художественно-образные достоинства, сама по себе, без активного участия взрослого, не может воспитывать ребенка. Благодаря воспитанию, в частности средствами игрушек, у ребенка формируются способы действий с предметами, знание назначения этих предметов. Игрушка в этом процессе приобретает огромное педагогическое значение. </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1. Образные игрушки</a:t>
            </a:r>
            <a:r>
              <a:rPr lang="ru-RU" dirty="0" smtClean="0">
                <a:solidFill>
                  <a:srgbClr val="7030A0"/>
                </a:solidFill>
              </a:rPr>
              <a:t/>
            </a:r>
            <a:br>
              <a:rPr lang="ru-RU" dirty="0" smtClean="0">
                <a:solidFill>
                  <a:srgbClr val="7030A0"/>
                </a:solidFill>
              </a:rPr>
            </a:br>
            <a:endParaRPr lang="ru-RU" dirty="0">
              <a:solidFill>
                <a:srgbClr val="7030A0"/>
              </a:solidFill>
            </a:endParaRPr>
          </a:p>
        </p:txBody>
      </p:sp>
      <p:sp>
        <p:nvSpPr>
          <p:cNvPr id="3" name="Содержимое 2"/>
          <p:cNvSpPr>
            <a:spLocks noGrp="1"/>
          </p:cNvSpPr>
          <p:nvPr>
            <p:ph idx="1"/>
          </p:nvPr>
        </p:nvSpPr>
        <p:spPr>
          <a:xfrm>
            <a:off x="500034" y="928670"/>
            <a:ext cx="8229600" cy="2071702"/>
          </a:xfrm>
        </p:spPr>
        <p:txBody>
          <a:bodyPr/>
          <a:lstStyle/>
          <a:p>
            <a:pPr algn="just"/>
            <a:r>
              <a:rPr lang="ru-RU" dirty="0" smtClean="0"/>
              <a:t>Среди образных игрушек особое место занимает кукла – самая древняя и наиболее популярная игрушка. </a:t>
            </a:r>
            <a:endParaRPr lang="ru-RU" dirty="0"/>
          </a:p>
        </p:txBody>
      </p:sp>
      <p:pic>
        <p:nvPicPr>
          <p:cNvPr id="6146" name="Picture 2" descr="http://www.gratwest.ru/linkpics/078/078990_3b.jpg"/>
          <p:cNvPicPr>
            <a:picLocks noChangeAspect="1" noChangeArrowheads="1"/>
          </p:cNvPicPr>
          <p:nvPr/>
        </p:nvPicPr>
        <p:blipFill>
          <a:blip r:embed="rId2" cstate="print"/>
          <a:srcRect/>
          <a:stretch>
            <a:fillRect/>
          </a:stretch>
        </p:blipFill>
        <p:spPr bwMode="auto">
          <a:xfrm>
            <a:off x="714348" y="2500282"/>
            <a:ext cx="4357718" cy="4357718"/>
          </a:xfrm>
          <a:prstGeom prst="rect">
            <a:avLst/>
          </a:prstGeom>
          <a:noFill/>
        </p:spPr>
      </p:pic>
      <p:pic>
        <p:nvPicPr>
          <p:cNvPr id="5" name="Рисунок 4" descr="http://present-express.ru/files/1_Warmhearts-Candy.jpg"/>
          <p:cNvPicPr/>
          <p:nvPr/>
        </p:nvPicPr>
        <p:blipFill>
          <a:blip r:embed="rId3"/>
          <a:srcRect/>
          <a:stretch>
            <a:fillRect/>
          </a:stretch>
        </p:blipFill>
        <p:spPr bwMode="auto">
          <a:xfrm>
            <a:off x="4572000" y="2571744"/>
            <a:ext cx="4117514" cy="400052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2. Игрушки-забавы</a:t>
            </a:r>
            <a:r>
              <a:rPr lang="ru-RU" dirty="0" smtClean="0">
                <a:solidFill>
                  <a:srgbClr val="7030A0"/>
                </a:solidFill>
              </a:rPr>
              <a:t/>
            </a:r>
            <a:br>
              <a:rPr lang="ru-RU" dirty="0" smtClean="0">
                <a:solidFill>
                  <a:srgbClr val="7030A0"/>
                </a:solidFill>
              </a:rPr>
            </a:br>
            <a:endParaRPr lang="ru-RU" dirty="0">
              <a:solidFill>
                <a:srgbClr val="7030A0"/>
              </a:solidFill>
            </a:endParaRPr>
          </a:p>
        </p:txBody>
      </p:sp>
      <p:sp>
        <p:nvSpPr>
          <p:cNvPr id="3" name="Содержимое 2"/>
          <p:cNvSpPr>
            <a:spLocks noGrp="1"/>
          </p:cNvSpPr>
          <p:nvPr>
            <p:ph idx="1"/>
          </p:nvPr>
        </p:nvSpPr>
        <p:spPr>
          <a:xfrm>
            <a:off x="428596" y="1000109"/>
            <a:ext cx="8229600" cy="1428760"/>
          </a:xfrm>
        </p:spPr>
        <p:txBody>
          <a:bodyPr>
            <a:normAutofit fontScale="85000" lnSpcReduction="20000"/>
          </a:bodyPr>
          <a:lstStyle/>
          <a:p>
            <a:pPr algn="just"/>
            <a:r>
              <a:rPr lang="ru-RU" dirty="0" smtClean="0"/>
              <a:t>Игрушки-забавы развивают чувство юмора и любознательность, поддерживают доброе настроение, побуждают детей к изучению их устройства, принципа действия</a:t>
            </a:r>
            <a:endParaRPr lang="ru-RU" dirty="0"/>
          </a:p>
        </p:txBody>
      </p:sp>
      <p:pic>
        <p:nvPicPr>
          <p:cNvPr id="5122" name="Picture 2" descr="http://ananas-kids.ru/wa-data/public/shop/categories/693/34.jpeg"/>
          <p:cNvPicPr>
            <a:picLocks noChangeAspect="1" noChangeArrowheads="1"/>
          </p:cNvPicPr>
          <p:nvPr/>
        </p:nvPicPr>
        <p:blipFill>
          <a:blip r:embed="rId2"/>
          <a:srcRect/>
          <a:stretch>
            <a:fillRect/>
          </a:stretch>
        </p:blipFill>
        <p:spPr bwMode="auto">
          <a:xfrm>
            <a:off x="1571604" y="2357430"/>
            <a:ext cx="6661835" cy="402907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3. Театрализованные игрушки</a:t>
            </a:r>
            <a:r>
              <a:rPr lang="ru-RU" dirty="0" smtClean="0"/>
              <a:t/>
            </a:r>
            <a:br>
              <a:rPr lang="ru-RU" dirty="0" smtClean="0"/>
            </a:br>
            <a:endParaRPr lang="ru-RU" dirty="0"/>
          </a:p>
        </p:txBody>
      </p:sp>
      <p:sp>
        <p:nvSpPr>
          <p:cNvPr id="3" name="Содержимое 2"/>
          <p:cNvSpPr>
            <a:spLocks noGrp="1"/>
          </p:cNvSpPr>
          <p:nvPr>
            <p:ph idx="1"/>
          </p:nvPr>
        </p:nvSpPr>
        <p:spPr>
          <a:xfrm>
            <a:off x="428596" y="928670"/>
            <a:ext cx="8358246" cy="2000264"/>
          </a:xfrm>
        </p:spPr>
        <p:txBody>
          <a:bodyPr>
            <a:normAutofit fontScale="77500" lnSpcReduction="20000"/>
          </a:bodyPr>
          <a:lstStyle/>
          <a:p>
            <a:pPr algn="just"/>
            <a:r>
              <a:rPr lang="ru-RU" dirty="0" smtClean="0"/>
              <a:t>К ним относятся игрушки: куклы перчаточные, пальчиковые («бибабо»), фигурки персонажей для настольных театров, фигурки и элементы декораций по сюжетам широко известных и любимых детьми сказок и, наконец, элементы костюмов для игры – драматизации, где участвуют сами дети.</a:t>
            </a:r>
          </a:p>
          <a:p>
            <a:endParaRPr lang="ru-RU" dirty="0"/>
          </a:p>
        </p:txBody>
      </p:sp>
      <p:pic>
        <p:nvPicPr>
          <p:cNvPr id="4098" name="Picture 2" descr="https://www.kukladom.ru/media/catalog/product/cache/1/thumbnail/800x800/9df78eab33525d08d6e5fb8d27136e95/0/9/09605_1.jpg"/>
          <p:cNvPicPr>
            <a:picLocks noChangeAspect="1" noChangeArrowheads="1"/>
          </p:cNvPicPr>
          <p:nvPr/>
        </p:nvPicPr>
        <p:blipFill>
          <a:blip r:embed="rId2"/>
          <a:srcRect/>
          <a:stretch>
            <a:fillRect/>
          </a:stretch>
        </p:blipFill>
        <p:spPr bwMode="auto">
          <a:xfrm>
            <a:off x="285720" y="3000372"/>
            <a:ext cx="3548034" cy="3548034"/>
          </a:xfrm>
          <a:prstGeom prst="rect">
            <a:avLst/>
          </a:prstGeom>
          <a:noFill/>
        </p:spPr>
      </p:pic>
      <p:pic>
        <p:nvPicPr>
          <p:cNvPr id="4100" name="Picture 4" descr="http://s53.radikal.ru/i142/1209/9b/6413d27dc232.jpg"/>
          <p:cNvPicPr>
            <a:picLocks noChangeAspect="1" noChangeArrowheads="1"/>
          </p:cNvPicPr>
          <p:nvPr/>
        </p:nvPicPr>
        <p:blipFill>
          <a:blip r:embed="rId3"/>
          <a:srcRect/>
          <a:stretch>
            <a:fillRect/>
          </a:stretch>
        </p:blipFill>
        <p:spPr bwMode="auto">
          <a:xfrm>
            <a:off x="5214942" y="2857496"/>
            <a:ext cx="3252768" cy="328355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4. Спортивные игрушки</a:t>
            </a:r>
            <a:r>
              <a:rPr lang="ru-RU" dirty="0" smtClean="0">
                <a:solidFill>
                  <a:srgbClr val="7030A0"/>
                </a:solidFill>
              </a:rPr>
              <a:t/>
            </a:r>
            <a:br>
              <a:rPr lang="ru-RU" dirty="0" smtClean="0">
                <a:solidFill>
                  <a:srgbClr val="7030A0"/>
                </a:solidFill>
              </a:rPr>
            </a:br>
            <a:endParaRPr lang="ru-RU" dirty="0">
              <a:solidFill>
                <a:srgbClr val="7030A0"/>
              </a:solidFill>
            </a:endParaRPr>
          </a:p>
        </p:txBody>
      </p:sp>
      <p:sp>
        <p:nvSpPr>
          <p:cNvPr id="3" name="Содержимое 2"/>
          <p:cNvSpPr>
            <a:spLocks noGrp="1"/>
          </p:cNvSpPr>
          <p:nvPr>
            <p:ph idx="1"/>
          </p:nvPr>
        </p:nvSpPr>
        <p:spPr>
          <a:xfrm>
            <a:off x="357158" y="1000108"/>
            <a:ext cx="8372476" cy="1071570"/>
          </a:xfrm>
        </p:spPr>
        <p:txBody>
          <a:bodyPr>
            <a:normAutofit fontScale="77500" lnSpcReduction="20000"/>
          </a:bodyPr>
          <a:lstStyle/>
          <a:p>
            <a:pPr algn="just"/>
            <a:r>
              <a:rPr lang="ru-RU" dirty="0" smtClean="0"/>
              <a:t>Большую роль в развитии движений у дошкольников играют спортивно-моторные игрушки. Такие как мячи, скакалки, обручи, каталки и другие. </a:t>
            </a:r>
            <a:endParaRPr lang="ru-RU" dirty="0"/>
          </a:p>
        </p:txBody>
      </p:sp>
      <p:pic>
        <p:nvPicPr>
          <p:cNvPr id="3074" name="Picture 2" descr="http://propaganda-finance.ru/photos/inventar-dlya-detey-8991-large.jpg"/>
          <p:cNvPicPr>
            <a:picLocks noChangeAspect="1" noChangeArrowheads="1"/>
          </p:cNvPicPr>
          <p:nvPr/>
        </p:nvPicPr>
        <p:blipFill>
          <a:blip r:embed="rId2"/>
          <a:srcRect/>
          <a:stretch>
            <a:fillRect/>
          </a:stretch>
        </p:blipFill>
        <p:spPr bwMode="auto">
          <a:xfrm>
            <a:off x="2143108" y="2214554"/>
            <a:ext cx="5429288" cy="408257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5. Технические игрушки</a:t>
            </a:r>
            <a:r>
              <a:rPr lang="ru-RU" dirty="0" smtClean="0">
                <a:solidFill>
                  <a:srgbClr val="7030A0"/>
                </a:solidFill>
              </a:rPr>
              <a:t/>
            </a:r>
            <a:br>
              <a:rPr lang="ru-RU" dirty="0" smtClean="0">
                <a:solidFill>
                  <a:srgbClr val="7030A0"/>
                </a:solidFill>
              </a:rPr>
            </a:br>
            <a:endParaRPr lang="ru-RU" dirty="0">
              <a:solidFill>
                <a:srgbClr val="7030A0"/>
              </a:solidFill>
            </a:endParaRPr>
          </a:p>
        </p:txBody>
      </p:sp>
      <p:sp>
        <p:nvSpPr>
          <p:cNvPr id="3" name="Содержимое 2"/>
          <p:cNvSpPr>
            <a:spLocks noGrp="1"/>
          </p:cNvSpPr>
          <p:nvPr>
            <p:ph idx="1"/>
          </p:nvPr>
        </p:nvSpPr>
        <p:spPr>
          <a:xfrm>
            <a:off x="357158" y="857233"/>
            <a:ext cx="8515352" cy="1643074"/>
          </a:xfrm>
        </p:spPr>
        <p:txBody>
          <a:bodyPr>
            <a:normAutofit fontScale="62500" lnSpcReduction="20000"/>
          </a:bodyPr>
          <a:lstStyle/>
          <a:p>
            <a:pPr algn="just"/>
            <a:r>
              <a:rPr lang="ru-RU" dirty="0" smtClean="0"/>
              <a:t>В дошкольном возрасте технические игрушки могут иметь большое значение для формирования умственных способностей, необходимых для любой деятельности человека. Кроме того, средствами технических игрушек можно развивать некоторые специальные способности к техническому конструированию и изобретательству.</a:t>
            </a:r>
          </a:p>
          <a:p>
            <a:endParaRPr lang="ru-RU" dirty="0"/>
          </a:p>
        </p:txBody>
      </p:sp>
      <p:pic>
        <p:nvPicPr>
          <p:cNvPr id="2050" name="Picture 2" descr="http://boombob.ru/img/picture/Jun/24/74c359978b05fbf188829861b7e1e435/9.jpg"/>
          <p:cNvPicPr>
            <a:picLocks noChangeAspect="1" noChangeArrowheads="1"/>
          </p:cNvPicPr>
          <p:nvPr/>
        </p:nvPicPr>
        <p:blipFill>
          <a:blip r:embed="rId2"/>
          <a:srcRect/>
          <a:stretch>
            <a:fillRect/>
          </a:stretch>
        </p:blipFill>
        <p:spPr bwMode="auto">
          <a:xfrm>
            <a:off x="2357422" y="2214554"/>
            <a:ext cx="5210162" cy="421306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6. Строительные игрушки</a:t>
            </a:r>
            <a:endParaRPr lang="ru-RU" b="1" dirty="0">
              <a:solidFill>
                <a:srgbClr val="7030A0"/>
              </a:solidFill>
            </a:endParaRPr>
          </a:p>
        </p:txBody>
      </p:sp>
      <p:sp>
        <p:nvSpPr>
          <p:cNvPr id="3" name="Содержимое 2"/>
          <p:cNvSpPr>
            <a:spLocks noGrp="1"/>
          </p:cNvSpPr>
          <p:nvPr>
            <p:ph idx="1"/>
          </p:nvPr>
        </p:nvSpPr>
        <p:spPr>
          <a:xfrm>
            <a:off x="214282" y="1285860"/>
            <a:ext cx="8586790" cy="1285884"/>
          </a:xfrm>
        </p:spPr>
        <p:txBody>
          <a:bodyPr>
            <a:normAutofit fontScale="77500" lnSpcReduction="20000"/>
          </a:bodyPr>
          <a:lstStyle/>
          <a:p>
            <a:pPr algn="just"/>
            <a:r>
              <a:rPr lang="ru-RU" dirty="0" smtClean="0"/>
              <a:t>Строительные и конструктивные материалы рассчитаны на детское конструирование, техническое изобретательство. В «строительные игры» можно играть </a:t>
            </a:r>
            <a:r>
              <a:rPr lang="ru-RU" dirty="0" smtClean="0"/>
              <a:t>бесконечно.</a:t>
            </a:r>
            <a:endParaRPr lang="ru-RU" dirty="0"/>
          </a:p>
        </p:txBody>
      </p:sp>
      <p:pic>
        <p:nvPicPr>
          <p:cNvPr id="1026" name="Picture 2" descr="http://veselinka-toys.ru/content/catalog/big/6037_img.jpg"/>
          <p:cNvPicPr>
            <a:picLocks noChangeAspect="1" noChangeArrowheads="1"/>
          </p:cNvPicPr>
          <p:nvPr/>
        </p:nvPicPr>
        <p:blipFill>
          <a:blip r:embed="rId2"/>
          <a:srcRect/>
          <a:stretch>
            <a:fillRect/>
          </a:stretch>
        </p:blipFill>
        <p:spPr bwMode="auto">
          <a:xfrm>
            <a:off x="642910" y="2714620"/>
            <a:ext cx="3979347" cy="3643314"/>
          </a:xfrm>
          <a:prstGeom prst="rect">
            <a:avLst/>
          </a:prstGeom>
          <a:noFill/>
        </p:spPr>
      </p:pic>
      <p:pic>
        <p:nvPicPr>
          <p:cNvPr id="1028" name="Picture 4" descr="http://imgmgr.banggood.com/images/2014/linshaojia/02/SKU105713/20131128104553575.jpg"/>
          <p:cNvPicPr>
            <a:picLocks noChangeAspect="1" noChangeArrowheads="1"/>
          </p:cNvPicPr>
          <p:nvPr/>
        </p:nvPicPr>
        <p:blipFill>
          <a:blip r:embed="rId3"/>
          <a:srcRect/>
          <a:stretch>
            <a:fillRect/>
          </a:stretch>
        </p:blipFill>
        <p:spPr bwMode="auto">
          <a:xfrm>
            <a:off x="5143504" y="2857496"/>
            <a:ext cx="3500422" cy="350042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1"/>
            <a:ext cx="8229600" cy="2643206"/>
          </a:xfrm>
        </p:spPr>
        <p:txBody>
          <a:bodyPr>
            <a:normAutofit/>
          </a:bodyPr>
          <a:lstStyle/>
          <a:p>
            <a:pPr algn="just"/>
            <a:r>
              <a:rPr lang="ru-RU" sz="2400" b="1" dirty="0" smtClean="0"/>
              <a:t>2.Игра «Найди детеныша для мамы». </a:t>
            </a:r>
            <a:r>
              <a:rPr lang="ru-RU" sz="2400" dirty="0" smtClean="0"/>
              <a:t>Взрослый объясняет ребенку, что детеныши убежали от своих мам и заблудились. Встревоженные мамы поехали на машине их искать. Сначала поехала мама-корова. Какого детеныша она заберет с собой? (ребенок выбирает из предложенных картинок нужную).</a:t>
            </a:r>
            <a:endParaRPr lang="ru-RU" sz="2400" dirty="0"/>
          </a:p>
        </p:txBody>
      </p:sp>
      <p:pic>
        <p:nvPicPr>
          <p:cNvPr id="13314" name="Picture 2" descr="http://drazvivalki.ru/images/502a7b7fa25dc.jpeg"/>
          <p:cNvPicPr>
            <a:picLocks noChangeAspect="1" noChangeArrowheads="1"/>
          </p:cNvPicPr>
          <p:nvPr/>
        </p:nvPicPr>
        <p:blipFill>
          <a:blip r:embed="rId2"/>
          <a:srcRect/>
          <a:stretch>
            <a:fillRect/>
          </a:stretch>
        </p:blipFill>
        <p:spPr bwMode="auto">
          <a:xfrm>
            <a:off x="2643174" y="2428868"/>
            <a:ext cx="3784933" cy="418042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7. Игрушки-самоделки</a:t>
            </a:r>
            <a:r>
              <a:rPr lang="ru-RU" dirty="0" smtClean="0"/>
              <a:t/>
            </a:r>
            <a:br>
              <a:rPr lang="ru-RU" dirty="0" smtClean="0"/>
            </a:br>
            <a:endParaRPr lang="ru-RU" dirty="0"/>
          </a:p>
        </p:txBody>
      </p:sp>
      <p:sp>
        <p:nvSpPr>
          <p:cNvPr id="3" name="Содержимое 2"/>
          <p:cNvSpPr>
            <a:spLocks noGrp="1"/>
          </p:cNvSpPr>
          <p:nvPr>
            <p:ph idx="1"/>
          </p:nvPr>
        </p:nvSpPr>
        <p:spPr>
          <a:xfrm>
            <a:off x="214282" y="1071546"/>
            <a:ext cx="8715436" cy="1143008"/>
          </a:xfrm>
        </p:spPr>
        <p:txBody>
          <a:bodyPr>
            <a:normAutofit fontScale="55000" lnSpcReduction="20000"/>
          </a:bodyPr>
          <a:lstStyle/>
          <a:p>
            <a:pPr algn="just"/>
            <a:r>
              <a:rPr lang="ru-RU" dirty="0" smtClean="0"/>
              <a:t>Изготовление таких игрушек формирует у дошкольника умение создавать и воплощать замысел, стимулирует творчество, позволяет познавать свойства материала, формирует общественные мотивы поведения. Игрушки-самоделки – это предмет гордости и способ самовыражения ребенка. </a:t>
            </a:r>
            <a:endParaRPr lang="ru-RU" dirty="0"/>
          </a:p>
        </p:txBody>
      </p:sp>
      <p:pic>
        <p:nvPicPr>
          <p:cNvPr id="55298" name="Picture 2" descr="http://elrel.ru/img/fullsize/samodelnie_igrushki_dlya_detey_604x361.jpg"/>
          <p:cNvPicPr>
            <a:picLocks noChangeAspect="1" noChangeArrowheads="1"/>
          </p:cNvPicPr>
          <p:nvPr/>
        </p:nvPicPr>
        <p:blipFill>
          <a:blip r:embed="rId2"/>
          <a:srcRect/>
          <a:stretch>
            <a:fillRect/>
          </a:stretch>
        </p:blipFill>
        <p:spPr bwMode="auto">
          <a:xfrm>
            <a:off x="1142976" y="2214554"/>
            <a:ext cx="7051978" cy="421484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8.Музыкальные игрушки</a:t>
            </a:r>
            <a:endParaRPr lang="ru-RU" b="1" dirty="0">
              <a:solidFill>
                <a:srgbClr val="7030A0"/>
              </a:solidFill>
            </a:endParaRPr>
          </a:p>
        </p:txBody>
      </p:sp>
      <p:sp>
        <p:nvSpPr>
          <p:cNvPr id="3" name="Содержимое 2"/>
          <p:cNvSpPr>
            <a:spLocks noGrp="1"/>
          </p:cNvSpPr>
          <p:nvPr>
            <p:ph idx="1"/>
          </p:nvPr>
        </p:nvSpPr>
        <p:spPr>
          <a:xfrm>
            <a:off x="457200" y="1357298"/>
            <a:ext cx="8229600" cy="1214447"/>
          </a:xfrm>
        </p:spPr>
        <p:txBody>
          <a:bodyPr>
            <a:normAutofit fontScale="70000" lnSpcReduction="20000"/>
          </a:bodyPr>
          <a:lstStyle/>
          <a:p>
            <a:pPr algn="just"/>
            <a:r>
              <a:rPr lang="ru-RU" dirty="0" smtClean="0"/>
              <a:t>К этим игрушкам относят разнообразные имитаторы музыкальных инструментов, а также озвученные игрушки. Музыкальные игрушки отлично подходят для интересного времяпрепровождения и эстетического воспитания.</a:t>
            </a:r>
            <a:endParaRPr lang="ru-RU" dirty="0"/>
          </a:p>
        </p:txBody>
      </p:sp>
      <p:pic>
        <p:nvPicPr>
          <p:cNvPr id="54274" name="Picture 2" descr="http://www.millionigrushek.ru/data/images/4fcb50e2de2ea/5026c8b91a54a.jpg"/>
          <p:cNvPicPr>
            <a:picLocks noChangeAspect="1" noChangeArrowheads="1"/>
          </p:cNvPicPr>
          <p:nvPr/>
        </p:nvPicPr>
        <p:blipFill>
          <a:blip r:embed="rId2"/>
          <a:srcRect/>
          <a:stretch>
            <a:fillRect/>
          </a:stretch>
        </p:blipFill>
        <p:spPr bwMode="auto">
          <a:xfrm>
            <a:off x="0" y="2928934"/>
            <a:ext cx="4039798" cy="3302536"/>
          </a:xfrm>
          <a:prstGeom prst="rect">
            <a:avLst/>
          </a:prstGeom>
          <a:noFill/>
        </p:spPr>
      </p:pic>
      <p:pic>
        <p:nvPicPr>
          <p:cNvPr id="6" name="Рисунок 5" descr="http://igralandia.ru/pictures/good_id750/pic_name63681937bc75dac02011492a1ae00a4f.jpg"/>
          <p:cNvPicPr/>
          <p:nvPr/>
        </p:nvPicPr>
        <p:blipFill>
          <a:blip r:embed="rId3"/>
          <a:srcRect/>
          <a:stretch>
            <a:fillRect/>
          </a:stretch>
        </p:blipFill>
        <p:spPr bwMode="auto">
          <a:xfrm>
            <a:off x="4357686" y="3714752"/>
            <a:ext cx="4174611" cy="250033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b="1" dirty="0" smtClean="0">
                <a:solidFill>
                  <a:srgbClr val="7030A0"/>
                </a:solidFill>
              </a:rPr>
              <a:t>9. Дидактические игрушки</a:t>
            </a:r>
            <a:endParaRPr lang="ru-RU" b="1" dirty="0">
              <a:solidFill>
                <a:srgbClr val="7030A0"/>
              </a:solidFill>
            </a:endParaRPr>
          </a:p>
        </p:txBody>
      </p:sp>
      <p:sp>
        <p:nvSpPr>
          <p:cNvPr id="3" name="Содержимое 2"/>
          <p:cNvSpPr>
            <a:spLocks noGrp="1"/>
          </p:cNvSpPr>
          <p:nvPr>
            <p:ph idx="1"/>
          </p:nvPr>
        </p:nvSpPr>
        <p:spPr>
          <a:xfrm>
            <a:off x="571472" y="928670"/>
            <a:ext cx="8229600" cy="1257296"/>
          </a:xfrm>
        </p:spPr>
        <p:txBody>
          <a:bodyPr>
            <a:normAutofit fontScale="55000" lnSpcReduction="20000"/>
          </a:bodyPr>
          <a:lstStyle/>
          <a:p>
            <a:pPr algn="just"/>
            <a:r>
              <a:rPr lang="ru-RU" dirty="0" smtClean="0"/>
              <a:t>Развивающий, воспитательный, обучающий потенциал дидактической игрушки издавна привлекал внимание и высоко оценивался учёными. Многие научные и практические работники по дошкольному образованию (Ф.Н. </a:t>
            </a:r>
            <a:r>
              <a:rPr lang="ru-RU" dirty="0" err="1" smtClean="0"/>
              <a:t>Блехер</a:t>
            </a:r>
            <a:r>
              <a:rPr lang="ru-RU" dirty="0" smtClean="0"/>
              <a:t>, А.И. Сорокина, Е.И. Удальцова, Е.А. </a:t>
            </a:r>
            <a:r>
              <a:rPr lang="ru-RU" dirty="0" err="1" smtClean="0"/>
              <a:t>Флёрина</a:t>
            </a:r>
            <a:r>
              <a:rPr lang="ru-RU" dirty="0" smtClean="0"/>
              <a:t>, Е.И. Тихеева и др.) внесли огромный вклад в разработку теории дидактических игр</a:t>
            </a:r>
            <a:endParaRPr lang="ru-RU" dirty="0"/>
          </a:p>
        </p:txBody>
      </p:sp>
      <p:pic>
        <p:nvPicPr>
          <p:cNvPr id="53250" name="Picture 2" descr="http://stopautism.ru/wp-content/uploads/2015/12/igruhi.jpg"/>
          <p:cNvPicPr>
            <a:picLocks noChangeAspect="1" noChangeArrowheads="1"/>
          </p:cNvPicPr>
          <p:nvPr/>
        </p:nvPicPr>
        <p:blipFill>
          <a:blip r:embed="rId2"/>
          <a:srcRect/>
          <a:stretch>
            <a:fillRect/>
          </a:stretch>
        </p:blipFill>
        <p:spPr bwMode="auto">
          <a:xfrm>
            <a:off x="1071538" y="2214554"/>
            <a:ext cx="7620000" cy="432435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10. Игрушки-пазлы</a:t>
            </a:r>
            <a:endParaRPr lang="ru-RU" b="1" dirty="0">
              <a:solidFill>
                <a:srgbClr val="7030A0"/>
              </a:solidFill>
            </a:endParaRPr>
          </a:p>
        </p:txBody>
      </p:sp>
      <p:sp>
        <p:nvSpPr>
          <p:cNvPr id="3" name="Содержимое 2"/>
          <p:cNvSpPr>
            <a:spLocks noGrp="1"/>
          </p:cNvSpPr>
          <p:nvPr>
            <p:ph idx="1"/>
          </p:nvPr>
        </p:nvSpPr>
        <p:spPr>
          <a:xfrm>
            <a:off x="214282" y="1357298"/>
            <a:ext cx="8472518" cy="1214446"/>
          </a:xfrm>
        </p:spPr>
        <p:txBody>
          <a:bodyPr>
            <a:noAutofit/>
          </a:bodyPr>
          <a:lstStyle/>
          <a:p>
            <a:pPr algn="just"/>
            <a:r>
              <a:rPr lang="ru-RU" sz="1600" dirty="0" smtClean="0"/>
              <a:t>Пазлы - это отличная развивающая игрушка. Дети активно конструируют в игре, самостоятельно создают какие-то фигуры или вещи, строят что-то по просьбе взрослых без наличного образца. Тем самым они познают внутреннюю логику и связи предметов, что способствует формированию и развитию образного мышления.</a:t>
            </a:r>
            <a:endParaRPr lang="ru-RU" sz="1600" dirty="0"/>
          </a:p>
        </p:txBody>
      </p:sp>
      <p:pic>
        <p:nvPicPr>
          <p:cNvPr id="59394" name="Picture 2" descr="http://sotovikm.ru/images/detailed/91/12_0wwt-qo.jpg"/>
          <p:cNvPicPr>
            <a:picLocks noChangeAspect="1" noChangeArrowheads="1"/>
          </p:cNvPicPr>
          <p:nvPr/>
        </p:nvPicPr>
        <p:blipFill>
          <a:blip r:embed="rId2" cstate="print"/>
          <a:srcRect/>
          <a:stretch>
            <a:fillRect/>
          </a:stretch>
        </p:blipFill>
        <p:spPr bwMode="auto">
          <a:xfrm>
            <a:off x="0" y="2428868"/>
            <a:ext cx="3786190" cy="3786190"/>
          </a:xfrm>
          <a:prstGeom prst="rect">
            <a:avLst/>
          </a:prstGeom>
          <a:noFill/>
        </p:spPr>
      </p:pic>
      <p:pic>
        <p:nvPicPr>
          <p:cNvPr id="59396" name="Picture 4" descr="http://www.v3toys.ru/kiwi-public-data/Kiwi_Img/57cd0f89b18f8.jpg"/>
          <p:cNvPicPr>
            <a:picLocks noChangeAspect="1" noChangeArrowheads="1"/>
          </p:cNvPicPr>
          <p:nvPr/>
        </p:nvPicPr>
        <p:blipFill>
          <a:blip r:embed="rId3"/>
          <a:srcRect/>
          <a:stretch>
            <a:fillRect/>
          </a:stretch>
        </p:blipFill>
        <p:spPr bwMode="auto">
          <a:xfrm>
            <a:off x="4143372" y="2571744"/>
            <a:ext cx="4381477" cy="328610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11. Резиновые игрушки</a:t>
            </a:r>
            <a:endParaRPr lang="ru-RU" b="1" dirty="0">
              <a:solidFill>
                <a:srgbClr val="7030A0"/>
              </a:solidFill>
            </a:endParaRPr>
          </a:p>
        </p:txBody>
      </p:sp>
      <p:sp>
        <p:nvSpPr>
          <p:cNvPr id="3" name="Содержимое 2"/>
          <p:cNvSpPr>
            <a:spLocks noGrp="1"/>
          </p:cNvSpPr>
          <p:nvPr>
            <p:ph idx="1"/>
          </p:nvPr>
        </p:nvSpPr>
        <p:spPr>
          <a:xfrm>
            <a:off x="285720" y="1285860"/>
            <a:ext cx="8572560" cy="2286016"/>
          </a:xfrm>
        </p:spPr>
        <p:txBody>
          <a:bodyPr>
            <a:normAutofit fontScale="55000" lnSpcReduction="20000"/>
          </a:bodyPr>
          <a:lstStyle/>
          <a:p>
            <a:pPr algn="just"/>
            <a:r>
              <a:rPr lang="ru-RU" dirty="0" smtClean="0"/>
              <a:t>Ценным свойством резины является и то, что она </a:t>
            </a:r>
            <a:r>
              <a:rPr lang="ru-RU" dirty="0" err="1" smtClean="0"/>
              <a:t>водо</a:t>
            </a:r>
            <a:r>
              <a:rPr lang="ru-RU" dirty="0" smtClean="0"/>
              <a:t>- и воздухонепроницаема, по этой причине из нее изготовляют большое количество игрушек для игры на воде и обучения плаванию. Отсутствие острых углов и заусенцев делает резиновые игрушки совершенно безопасными для детей.</a:t>
            </a:r>
          </a:p>
          <a:p>
            <a:pPr algn="just"/>
            <a:r>
              <a:rPr lang="ru-RU" dirty="0" smtClean="0"/>
              <a:t>Резиновые игрушки имеют различное педагогическое и возрастное назначение. Большинство этих игрушек знакомит детей с животным миром (фигурки различных зверей, птиц, рыб) и используется для сюжетных творческих игр. Такие игрушки приучают детей ценить и любить животных и птиц, считать их своими друзьями.</a:t>
            </a:r>
            <a:endParaRPr lang="ru-RU" dirty="0"/>
          </a:p>
        </p:txBody>
      </p:sp>
      <p:pic>
        <p:nvPicPr>
          <p:cNvPr id="58370" name="Picture 2" descr="http://detkinsk.ru/components/com_virtuemart/shop_image/product/_________________512c2f2982f60.jpg"/>
          <p:cNvPicPr>
            <a:picLocks noChangeAspect="1" noChangeArrowheads="1"/>
          </p:cNvPicPr>
          <p:nvPr/>
        </p:nvPicPr>
        <p:blipFill>
          <a:blip r:embed="rId2"/>
          <a:srcRect/>
          <a:stretch>
            <a:fillRect/>
          </a:stretch>
        </p:blipFill>
        <p:spPr bwMode="auto">
          <a:xfrm>
            <a:off x="285720" y="3143224"/>
            <a:ext cx="8307803" cy="371477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12. Игрушки из глины</a:t>
            </a:r>
            <a:endParaRPr lang="ru-RU" b="1" dirty="0">
              <a:solidFill>
                <a:srgbClr val="7030A0"/>
              </a:solidFill>
            </a:endParaRPr>
          </a:p>
        </p:txBody>
      </p:sp>
      <p:sp>
        <p:nvSpPr>
          <p:cNvPr id="3" name="Содержимое 2"/>
          <p:cNvSpPr>
            <a:spLocks noGrp="1"/>
          </p:cNvSpPr>
          <p:nvPr>
            <p:ph idx="1"/>
          </p:nvPr>
        </p:nvSpPr>
        <p:spPr>
          <a:xfrm>
            <a:off x="457200" y="1600201"/>
            <a:ext cx="8229600" cy="1114420"/>
          </a:xfrm>
        </p:spPr>
        <p:txBody>
          <a:bodyPr>
            <a:normAutofit fontScale="85000" lnSpcReduction="20000"/>
          </a:bodyPr>
          <a:lstStyle/>
          <a:p>
            <a:pPr algn="just"/>
            <a:r>
              <a:rPr lang="ru-RU" dirty="0" smtClean="0"/>
              <a:t>Эти игрушки изготовляют из глины, а затем обжигают до камневидного состояния для придания им прочности.</a:t>
            </a:r>
            <a:endParaRPr lang="ru-RU" dirty="0"/>
          </a:p>
        </p:txBody>
      </p:sp>
      <p:pic>
        <p:nvPicPr>
          <p:cNvPr id="57346" name="Picture 2" descr="http://hi-kids.ru/media/pictures/img020140731213037..jpg"/>
          <p:cNvPicPr>
            <a:picLocks noChangeAspect="1" noChangeArrowheads="1"/>
          </p:cNvPicPr>
          <p:nvPr/>
        </p:nvPicPr>
        <p:blipFill>
          <a:blip r:embed="rId2"/>
          <a:srcRect/>
          <a:stretch>
            <a:fillRect/>
          </a:stretch>
        </p:blipFill>
        <p:spPr bwMode="auto">
          <a:xfrm>
            <a:off x="714348" y="2857496"/>
            <a:ext cx="7262810" cy="363140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b="1" dirty="0" smtClean="0">
                <a:solidFill>
                  <a:srgbClr val="7030A0"/>
                </a:solidFill>
              </a:rPr>
              <a:t>13. Мягкие игрушки </a:t>
            </a:r>
            <a:endParaRPr lang="ru-RU" b="1" dirty="0">
              <a:solidFill>
                <a:srgbClr val="7030A0"/>
              </a:solidFill>
            </a:endParaRPr>
          </a:p>
        </p:txBody>
      </p:sp>
      <p:sp>
        <p:nvSpPr>
          <p:cNvPr id="3" name="Содержимое 2"/>
          <p:cNvSpPr>
            <a:spLocks noGrp="1"/>
          </p:cNvSpPr>
          <p:nvPr>
            <p:ph idx="1"/>
          </p:nvPr>
        </p:nvSpPr>
        <p:spPr>
          <a:xfrm>
            <a:off x="214282" y="1285860"/>
            <a:ext cx="8929718" cy="1114420"/>
          </a:xfrm>
        </p:spPr>
        <p:txBody>
          <a:bodyPr>
            <a:normAutofit fontScale="85000" lnSpcReduction="10000"/>
          </a:bodyPr>
          <a:lstStyle/>
          <a:p>
            <a:pPr algn="just"/>
            <a:r>
              <a:rPr lang="ru-RU" b="1" dirty="0" smtClean="0"/>
              <a:t>Мягкая игрушка</a:t>
            </a:r>
            <a:r>
              <a:rPr lang="ru-RU" dirty="0" smtClean="0"/>
              <a:t> — детская игрушка из искусственного меха, ткани и набивного материала.</a:t>
            </a:r>
            <a:endParaRPr lang="ru-RU" dirty="0"/>
          </a:p>
        </p:txBody>
      </p:sp>
      <p:pic>
        <p:nvPicPr>
          <p:cNvPr id="56322" name="Picture 2" descr="http://bublik.ua/image/cache/import_files/7d/7dc68626-32fb-11e2-a22b-000a5e5fa127-900x600.jpeg"/>
          <p:cNvPicPr>
            <a:picLocks noChangeAspect="1" noChangeArrowheads="1"/>
          </p:cNvPicPr>
          <p:nvPr/>
        </p:nvPicPr>
        <p:blipFill>
          <a:blip r:embed="rId2"/>
          <a:srcRect/>
          <a:stretch>
            <a:fillRect/>
          </a:stretch>
        </p:blipFill>
        <p:spPr bwMode="auto">
          <a:xfrm>
            <a:off x="0" y="2928934"/>
            <a:ext cx="5572104" cy="3714736"/>
          </a:xfrm>
          <a:prstGeom prst="rect">
            <a:avLst/>
          </a:prstGeom>
          <a:noFill/>
        </p:spPr>
      </p:pic>
      <p:pic>
        <p:nvPicPr>
          <p:cNvPr id="56324" name="Picture 4" descr="http://www.kroha29.ru/upload/iblock/06c/06c5f93496055f09ff30671f1cb5f718.jpg"/>
          <p:cNvPicPr>
            <a:picLocks noChangeAspect="1" noChangeArrowheads="1"/>
          </p:cNvPicPr>
          <p:nvPr/>
        </p:nvPicPr>
        <p:blipFill>
          <a:blip r:embed="rId3"/>
          <a:srcRect/>
          <a:stretch>
            <a:fillRect/>
          </a:stretch>
        </p:blipFill>
        <p:spPr bwMode="auto">
          <a:xfrm>
            <a:off x="6000760" y="3643314"/>
            <a:ext cx="2619360" cy="261936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736"/>
            <a:ext cx="9144000" cy="1214445"/>
          </a:xfrm>
        </p:spPr>
        <p:txBody>
          <a:bodyPr>
            <a:normAutofit fontScale="92500" lnSpcReduction="20000"/>
          </a:bodyPr>
          <a:lstStyle/>
          <a:p>
            <a:pPr algn="just"/>
            <a:r>
              <a:rPr lang="ru-RU" dirty="0" smtClean="0"/>
              <a:t>Сенсорные игрушки созданы для того, чтобы развивать ощущения малыша: зрение, слух, его тактильные ощущения.</a:t>
            </a:r>
            <a:endParaRPr lang="ru-RU" dirty="0"/>
          </a:p>
        </p:txBody>
      </p:sp>
      <p:sp>
        <p:nvSpPr>
          <p:cNvPr id="6" name="Заголовок 5"/>
          <p:cNvSpPr>
            <a:spLocks noGrp="1"/>
          </p:cNvSpPr>
          <p:nvPr>
            <p:ph type="title"/>
          </p:nvPr>
        </p:nvSpPr>
        <p:spPr/>
        <p:txBody>
          <a:bodyPr/>
          <a:lstStyle/>
          <a:p>
            <a:r>
              <a:rPr lang="ru-RU" b="1" dirty="0" smtClean="0"/>
              <a:t>14. Сенсорные игрушки</a:t>
            </a:r>
            <a:endParaRPr lang="ru-RU" b="1" dirty="0"/>
          </a:p>
        </p:txBody>
      </p:sp>
      <p:pic>
        <p:nvPicPr>
          <p:cNvPr id="62470" name="Picture 6" descr="http://stavka-nomer1.ru/photos/didakticheskiy-igry-dlya-detskogo-sada-svoimi-rukami-po-sensorike-dlya-detey-rannego-vozrasta-15612-large.jpg"/>
          <p:cNvPicPr>
            <a:picLocks noChangeAspect="1" noChangeArrowheads="1"/>
          </p:cNvPicPr>
          <p:nvPr/>
        </p:nvPicPr>
        <p:blipFill>
          <a:blip r:embed="rId2"/>
          <a:srcRect/>
          <a:stretch>
            <a:fillRect/>
          </a:stretch>
        </p:blipFill>
        <p:spPr bwMode="auto">
          <a:xfrm>
            <a:off x="1571604" y="2857496"/>
            <a:ext cx="6396644" cy="350046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15. Надувные игрушки</a:t>
            </a:r>
            <a:endParaRPr lang="ru-RU" b="1" dirty="0">
              <a:solidFill>
                <a:srgbClr val="7030A0"/>
              </a:solidFill>
            </a:endParaRPr>
          </a:p>
        </p:txBody>
      </p:sp>
      <p:sp>
        <p:nvSpPr>
          <p:cNvPr id="3" name="Содержимое 2"/>
          <p:cNvSpPr>
            <a:spLocks noGrp="1"/>
          </p:cNvSpPr>
          <p:nvPr>
            <p:ph idx="1"/>
          </p:nvPr>
        </p:nvSpPr>
        <p:spPr>
          <a:xfrm>
            <a:off x="0" y="1357298"/>
            <a:ext cx="8801072" cy="1185857"/>
          </a:xfrm>
        </p:spPr>
        <p:txBody>
          <a:bodyPr>
            <a:normAutofit fontScale="70000" lnSpcReduction="20000"/>
          </a:bodyPr>
          <a:lstStyle/>
          <a:p>
            <a:pPr algn="just"/>
            <a:r>
              <a:rPr lang="ru-RU" dirty="0" smtClean="0"/>
              <a:t>Надувные игрушки изготовляют из резиновой смеси, которую после каландрирования разрезают на листы и раскраивают по шаблону. Из двух заготовленных пластин формуют заготовку игрушки. Такие игрушки предназначены для игр на воде. </a:t>
            </a:r>
            <a:endParaRPr lang="ru-RU" dirty="0"/>
          </a:p>
        </p:txBody>
      </p:sp>
      <p:pic>
        <p:nvPicPr>
          <p:cNvPr id="4098" name="Picture 2" descr="http://www.toyway.ru/upload/iblock/b60/b602394235dabee4ab6f463bce209697.jpg"/>
          <p:cNvPicPr>
            <a:picLocks noChangeAspect="1" noChangeArrowheads="1"/>
          </p:cNvPicPr>
          <p:nvPr/>
        </p:nvPicPr>
        <p:blipFill>
          <a:blip r:embed="rId2"/>
          <a:srcRect/>
          <a:stretch>
            <a:fillRect/>
          </a:stretch>
        </p:blipFill>
        <p:spPr bwMode="auto">
          <a:xfrm>
            <a:off x="2214546" y="2500306"/>
            <a:ext cx="5262546" cy="394691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b="1" dirty="0" smtClean="0">
                <a:solidFill>
                  <a:srgbClr val="7030A0"/>
                </a:solidFill>
              </a:rPr>
              <a:t>16. Книжки-игрушки</a:t>
            </a:r>
            <a:endParaRPr lang="ru-RU" b="1" dirty="0">
              <a:solidFill>
                <a:srgbClr val="7030A0"/>
              </a:solidFill>
            </a:endParaRPr>
          </a:p>
        </p:txBody>
      </p:sp>
      <p:sp>
        <p:nvSpPr>
          <p:cNvPr id="3" name="Содержимое 2"/>
          <p:cNvSpPr>
            <a:spLocks noGrp="1"/>
          </p:cNvSpPr>
          <p:nvPr>
            <p:ph idx="1"/>
          </p:nvPr>
        </p:nvSpPr>
        <p:spPr>
          <a:xfrm>
            <a:off x="428596" y="1214422"/>
            <a:ext cx="8229600" cy="1143008"/>
          </a:xfrm>
        </p:spPr>
        <p:txBody>
          <a:bodyPr>
            <a:normAutofit fontScale="85000" lnSpcReduction="20000"/>
          </a:bodyPr>
          <a:lstStyle/>
          <a:p>
            <a:pPr algn="just"/>
            <a:r>
              <a:rPr lang="ru-RU" dirty="0" smtClean="0"/>
              <a:t>Книжка-игрушка представляет собой своеобразное синтетическое явление, совмещая в себе и книгу, и игру.</a:t>
            </a:r>
            <a:endParaRPr lang="ru-RU" dirty="0"/>
          </a:p>
        </p:txBody>
      </p:sp>
      <p:pic>
        <p:nvPicPr>
          <p:cNvPr id="3074" name="Picture 2" descr="https://sitimedia-edu.ru/files/catalog/product/sama.jpg"/>
          <p:cNvPicPr>
            <a:picLocks noChangeAspect="1" noChangeArrowheads="1"/>
          </p:cNvPicPr>
          <p:nvPr/>
        </p:nvPicPr>
        <p:blipFill>
          <a:blip r:embed="rId2"/>
          <a:srcRect/>
          <a:stretch>
            <a:fillRect/>
          </a:stretch>
        </p:blipFill>
        <p:spPr bwMode="auto">
          <a:xfrm>
            <a:off x="1928794" y="2500306"/>
            <a:ext cx="5405422" cy="405406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500043"/>
            <a:ext cx="8229600" cy="2071701"/>
          </a:xfrm>
        </p:spPr>
        <p:txBody>
          <a:bodyPr>
            <a:normAutofit fontScale="47500" lnSpcReduction="20000"/>
          </a:bodyPr>
          <a:lstStyle/>
          <a:p>
            <a:pPr algn="just"/>
            <a:r>
              <a:rPr lang="ru-RU" b="1" dirty="0" smtClean="0"/>
              <a:t>3. Игра «Чудесный мешочек».</a:t>
            </a:r>
            <a:r>
              <a:rPr lang="ru-RU" dirty="0" smtClean="0"/>
              <a:t> Взрослый говорит: «Сейчас мы поиграем. Тот кого я вызову, должен отгадать, что я положу в мешочек. Маша, посмотри внимательно на те предметы, которые лежат на столе. Запомнила? А теперь отвернись! Я положу игрушку в мешочек, а ты потом отгадаешь, что я положила. Опусти руку в мешочек. Что там лежит? (</a:t>
            </a:r>
            <a:r>
              <a:rPr lang="ru-RU" i="1" dirty="0" smtClean="0"/>
              <a:t>Ответ ребёнка).</a:t>
            </a:r>
            <a:r>
              <a:rPr lang="ru-RU" dirty="0" smtClean="0"/>
              <a:t> Ты правильно назвала предмет». Так могут вызываться и другие дети. В порядке усложнения игры предлагается другое правило: в мешочек кладут несколько игрушек. Никто из детей не знает о них. Вызванный ребёнок, опустив руку в мешочек и нащупав одну из игрушек, рассказывает о ней. Мешочек откроется, если дети по описанию узнают игрушку.</a:t>
            </a:r>
          </a:p>
        </p:txBody>
      </p:sp>
      <p:pic>
        <p:nvPicPr>
          <p:cNvPr id="12290" name="Picture 2" descr="http://intelkot.ru/upload/7850.jpg"/>
          <p:cNvPicPr>
            <a:picLocks noChangeAspect="1" noChangeArrowheads="1"/>
          </p:cNvPicPr>
          <p:nvPr/>
        </p:nvPicPr>
        <p:blipFill>
          <a:blip r:embed="rId2"/>
          <a:srcRect/>
          <a:stretch>
            <a:fillRect/>
          </a:stretch>
        </p:blipFill>
        <p:spPr bwMode="auto">
          <a:xfrm>
            <a:off x="2714612" y="2214555"/>
            <a:ext cx="4292677" cy="438924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ru-RU" b="1" dirty="0" smtClean="0">
                <a:solidFill>
                  <a:srgbClr val="7030A0"/>
                </a:solidFill>
              </a:rPr>
              <a:t>17.</a:t>
            </a:r>
            <a:r>
              <a:rPr lang="ru-RU" dirty="0" smtClean="0">
                <a:solidFill>
                  <a:srgbClr val="7030A0"/>
                </a:solidFill>
              </a:rPr>
              <a:t> </a:t>
            </a:r>
            <a:r>
              <a:rPr lang="ru-RU" b="1" dirty="0" err="1" smtClean="0">
                <a:solidFill>
                  <a:srgbClr val="7030A0"/>
                </a:solidFill>
              </a:rPr>
              <a:t>Маскарадно-елочные</a:t>
            </a:r>
            <a:r>
              <a:rPr lang="ru-RU" b="1" dirty="0" smtClean="0">
                <a:solidFill>
                  <a:srgbClr val="7030A0"/>
                </a:solidFill>
              </a:rPr>
              <a:t> игрушки</a:t>
            </a:r>
            <a:endParaRPr lang="ru-RU" dirty="0">
              <a:solidFill>
                <a:srgbClr val="7030A0"/>
              </a:solidFill>
            </a:endParaRPr>
          </a:p>
        </p:txBody>
      </p:sp>
      <p:sp>
        <p:nvSpPr>
          <p:cNvPr id="3" name="Содержимое 2"/>
          <p:cNvSpPr>
            <a:spLocks noGrp="1"/>
          </p:cNvSpPr>
          <p:nvPr>
            <p:ph idx="1"/>
          </p:nvPr>
        </p:nvSpPr>
        <p:spPr>
          <a:xfrm>
            <a:off x="428596" y="1214422"/>
            <a:ext cx="8229600" cy="1471609"/>
          </a:xfrm>
        </p:spPr>
        <p:txBody>
          <a:bodyPr>
            <a:normAutofit fontScale="85000" lnSpcReduction="20000"/>
          </a:bodyPr>
          <a:lstStyle/>
          <a:p>
            <a:pPr algn="just"/>
            <a:r>
              <a:rPr lang="ru-RU" dirty="0" smtClean="0"/>
              <a:t>Они связаны с празднованием Нового года. Они напоминают чем-то тот или иной персонаж </a:t>
            </a:r>
            <a:r>
              <a:rPr lang="ru-RU" i="1" dirty="0" smtClean="0"/>
              <a:t>(хвост, клюв, ушки)</a:t>
            </a:r>
            <a:r>
              <a:rPr lang="ru-RU" dirty="0" smtClean="0"/>
              <a:t>, но этого достаточно, чтобы дети игра­ли — жили в образе.</a:t>
            </a:r>
            <a:endParaRPr lang="ru-RU" dirty="0"/>
          </a:p>
        </p:txBody>
      </p:sp>
      <p:pic>
        <p:nvPicPr>
          <p:cNvPr id="65538" name="Picture 2" descr="http://wemaketoys.org/_tbkp/papemashe/maska_svoimi_rukami.jpg"/>
          <p:cNvPicPr>
            <a:picLocks noChangeAspect="1" noChangeArrowheads="1"/>
          </p:cNvPicPr>
          <p:nvPr/>
        </p:nvPicPr>
        <p:blipFill>
          <a:blip r:embed="rId2"/>
          <a:srcRect/>
          <a:stretch>
            <a:fillRect/>
          </a:stretch>
        </p:blipFill>
        <p:spPr bwMode="auto">
          <a:xfrm>
            <a:off x="2500298" y="2643182"/>
            <a:ext cx="4559907" cy="396599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43000"/>
          </a:xfrm>
        </p:spPr>
        <p:txBody>
          <a:bodyPr>
            <a:normAutofit fontScale="90000"/>
          </a:bodyPr>
          <a:lstStyle/>
          <a:p>
            <a:r>
              <a:rPr lang="ru-RU" sz="3600" b="1" dirty="0" smtClean="0">
                <a:solidFill>
                  <a:srgbClr val="7030A0"/>
                </a:solidFill>
              </a:rPr>
              <a:t>Классификация игрушек по возрасту детей</a:t>
            </a:r>
            <a:r>
              <a:rPr lang="ru-RU" dirty="0" smtClean="0"/>
              <a:t/>
            </a:r>
            <a:br>
              <a:rPr lang="ru-RU" dirty="0" smtClean="0"/>
            </a:br>
            <a:endParaRPr lang="ru-RU" dirty="0"/>
          </a:p>
        </p:txBody>
      </p:sp>
      <p:sp>
        <p:nvSpPr>
          <p:cNvPr id="3" name="Содержимое 2"/>
          <p:cNvSpPr>
            <a:spLocks noGrp="1"/>
          </p:cNvSpPr>
          <p:nvPr>
            <p:ph idx="1"/>
          </p:nvPr>
        </p:nvSpPr>
        <p:spPr>
          <a:xfrm>
            <a:off x="457200" y="1214422"/>
            <a:ext cx="3829048" cy="5357850"/>
          </a:xfrm>
        </p:spPr>
        <p:txBody>
          <a:bodyPr>
            <a:normAutofit fontScale="85000" lnSpcReduction="10000"/>
          </a:bodyPr>
          <a:lstStyle/>
          <a:p>
            <a:pPr>
              <a:buNone/>
            </a:pPr>
            <a:r>
              <a:rPr lang="ru-RU" dirty="0" smtClean="0"/>
              <a:t>    По возрастному назначению подразделяют для детей возрастных групп:</a:t>
            </a:r>
          </a:p>
          <a:p>
            <a:r>
              <a:rPr lang="ru-RU" dirty="0" smtClean="0"/>
              <a:t>- для детей ясельного возраста - до 3 лет;</a:t>
            </a:r>
          </a:p>
          <a:p>
            <a:r>
              <a:rPr lang="ru-RU" dirty="0" smtClean="0"/>
              <a:t>- для детей дошкольного возраста - от 3 до 7 лет;</a:t>
            </a:r>
          </a:p>
          <a:p>
            <a:r>
              <a:rPr lang="ru-RU" dirty="0" smtClean="0"/>
              <a:t>- для детей школьного возраста - от 7 до 17 лет.</a:t>
            </a:r>
          </a:p>
          <a:p>
            <a:endParaRPr lang="ru-RU" dirty="0"/>
          </a:p>
        </p:txBody>
      </p:sp>
      <p:pic>
        <p:nvPicPr>
          <p:cNvPr id="2050" name="Picture 2" descr="http://profilaktika.tomsk.ru/wp-content/uploads/2014/06/deti-game.jpg"/>
          <p:cNvPicPr>
            <a:picLocks noChangeAspect="1" noChangeArrowheads="1"/>
          </p:cNvPicPr>
          <p:nvPr/>
        </p:nvPicPr>
        <p:blipFill>
          <a:blip r:embed="rId2"/>
          <a:srcRect/>
          <a:stretch>
            <a:fillRect/>
          </a:stretch>
        </p:blipFill>
        <p:spPr bwMode="auto">
          <a:xfrm>
            <a:off x="4786314" y="2285992"/>
            <a:ext cx="4357686" cy="309507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Значение игрушки  в развитии дошкольника </a:t>
            </a:r>
            <a:endParaRPr lang="ru-RU" b="1" dirty="0">
              <a:solidFill>
                <a:srgbClr val="7030A0"/>
              </a:solidFill>
            </a:endParaRPr>
          </a:p>
        </p:txBody>
      </p:sp>
      <p:sp>
        <p:nvSpPr>
          <p:cNvPr id="3" name="Содержимое 2"/>
          <p:cNvSpPr>
            <a:spLocks noGrp="1"/>
          </p:cNvSpPr>
          <p:nvPr>
            <p:ph idx="1"/>
          </p:nvPr>
        </p:nvSpPr>
        <p:spPr/>
        <p:txBody>
          <a:bodyPr>
            <a:normAutofit fontScale="85000" lnSpcReduction="20000"/>
          </a:bodyPr>
          <a:lstStyle/>
          <a:p>
            <a:pPr algn="just"/>
            <a:r>
              <a:rPr lang="ru-RU" dirty="0" smtClean="0"/>
              <a:t>Из множества вещей, окружающих ребенка, для него важнее всего игрушка. Именно в ней отражаются впечатления о мире, имеющие большое влияние на дальнейшую жизнь ребенка, его характер.</a:t>
            </a:r>
          </a:p>
          <a:p>
            <a:pPr algn="just"/>
            <a:r>
              <a:rPr lang="ru-RU" dirty="0" smtClean="0"/>
              <a:t>Игрушка – одно из важных средств воспитания и обучения. Она должна развивать познавательные способности, воображение; помогать освоиться в мире взрослых; формировать у ребенка любовь к труду, любознательность, наблюдательность, воспитывать художественный вкус ребенка, побуждать его к творчеству.</a:t>
            </a:r>
          </a:p>
          <a:p>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858280" cy="1439850"/>
          </a:xfrm>
        </p:spPr>
        <p:txBody>
          <a:bodyPr/>
          <a:lstStyle/>
          <a:p>
            <a:r>
              <a:rPr lang="ru-RU" b="1" dirty="0" smtClean="0">
                <a:solidFill>
                  <a:srgbClr val="7030A0"/>
                </a:solidFill>
              </a:rPr>
              <a:t>Спасибо за внимание!!!</a:t>
            </a:r>
            <a:endParaRPr lang="ru-RU" b="1" dirty="0">
              <a:solidFill>
                <a:srgbClr val="7030A0"/>
              </a:solidFill>
            </a:endParaRPr>
          </a:p>
        </p:txBody>
      </p:sp>
      <p:pic>
        <p:nvPicPr>
          <p:cNvPr id="66562" name="Picture 2" descr="http://www.ivanovomama.ru/files/mushlenie-rebenka-i-ego-razvitie%281%29.jpg"/>
          <p:cNvPicPr>
            <a:picLocks noChangeAspect="1" noChangeArrowheads="1"/>
          </p:cNvPicPr>
          <p:nvPr/>
        </p:nvPicPr>
        <p:blipFill>
          <a:blip r:embed="rId2" cstate="print"/>
          <a:srcRect/>
          <a:stretch>
            <a:fillRect/>
          </a:stretch>
        </p:blipFill>
        <p:spPr bwMode="auto">
          <a:xfrm>
            <a:off x="2500298" y="2571744"/>
            <a:ext cx="4696588" cy="380343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42852"/>
            <a:ext cx="8229600" cy="2686056"/>
          </a:xfrm>
        </p:spPr>
        <p:txBody>
          <a:bodyPr/>
          <a:lstStyle/>
          <a:p>
            <a:pPr algn="just"/>
            <a:r>
              <a:rPr lang="ru-RU" b="1" dirty="0" smtClean="0"/>
              <a:t>4. Игра на развитие речи. </a:t>
            </a:r>
            <a:r>
              <a:rPr lang="ru-RU" dirty="0" smtClean="0"/>
              <a:t>На обозрение выставляются 3-4 знакомые игрушки. Взрослый  сообщает: он обрисует игрушку, а задача играющих, прослушать и назвать этот предмет.</a:t>
            </a:r>
          </a:p>
          <a:p>
            <a:endParaRPr lang="ru-RU" dirty="0"/>
          </a:p>
        </p:txBody>
      </p:sp>
      <p:pic>
        <p:nvPicPr>
          <p:cNvPr id="11266" name="Picture 2" descr="http://expertcen.ru/netcat_files/Article/2015/07/f51fe511c4fbfd455526f665ab1bfd5f.jpg"/>
          <p:cNvPicPr>
            <a:picLocks noChangeAspect="1" noChangeArrowheads="1"/>
          </p:cNvPicPr>
          <p:nvPr/>
        </p:nvPicPr>
        <p:blipFill>
          <a:blip r:embed="rId2"/>
          <a:srcRect/>
          <a:stretch>
            <a:fillRect/>
          </a:stretch>
        </p:blipFill>
        <p:spPr bwMode="auto">
          <a:xfrm>
            <a:off x="2571736" y="2643182"/>
            <a:ext cx="4643470" cy="40305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142853"/>
            <a:ext cx="8229600" cy="3071834"/>
          </a:xfrm>
        </p:spPr>
        <p:txBody>
          <a:bodyPr/>
          <a:lstStyle/>
          <a:p>
            <a:pPr algn="just"/>
            <a:r>
              <a:rPr lang="ru-RU" b="1" dirty="0" smtClean="0"/>
              <a:t>5. Дидактическая игра по математике</a:t>
            </a:r>
            <a:r>
              <a:rPr lang="ru-RU" dirty="0" smtClean="0"/>
              <a:t>. Ребенку предлагают составить: 2 равных треугольника из 5 палочек; 2 равных квадрата из 7 палочек; 3 равных треугольника из 7 палочек и т.д. </a:t>
            </a:r>
            <a:endParaRPr lang="ru-RU" dirty="0"/>
          </a:p>
        </p:txBody>
      </p:sp>
      <p:pic>
        <p:nvPicPr>
          <p:cNvPr id="10242" name="Picture 2" descr="http://cdn.st100sp.com/cache_pictures/015773481/thumb300"/>
          <p:cNvPicPr>
            <a:picLocks noChangeAspect="1" noChangeArrowheads="1"/>
          </p:cNvPicPr>
          <p:nvPr/>
        </p:nvPicPr>
        <p:blipFill>
          <a:blip r:embed="rId2"/>
          <a:srcRect/>
          <a:stretch>
            <a:fillRect/>
          </a:stretch>
        </p:blipFill>
        <p:spPr bwMode="auto">
          <a:xfrm>
            <a:off x="2143108" y="2857496"/>
            <a:ext cx="5548306" cy="36553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00B050"/>
                </a:solidFill>
              </a:rPr>
              <a:t>2. Пальчиковые игры для дошкольников</a:t>
            </a:r>
            <a:br>
              <a:rPr lang="ru-RU" sz="3200" b="1" dirty="0" smtClean="0">
                <a:solidFill>
                  <a:srgbClr val="00B050"/>
                </a:solidFill>
              </a:rPr>
            </a:br>
            <a:r>
              <a:rPr lang="ru-RU" sz="3200" b="1" dirty="0" smtClean="0">
                <a:solidFill>
                  <a:srgbClr val="00B050"/>
                </a:solidFill>
              </a:rPr>
              <a:t>(примеры)</a:t>
            </a:r>
            <a:endParaRPr lang="ru-RU" sz="3200" b="1" dirty="0">
              <a:solidFill>
                <a:srgbClr val="00B050"/>
              </a:solidFill>
            </a:endParaRPr>
          </a:p>
        </p:txBody>
      </p:sp>
      <p:sp>
        <p:nvSpPr>
          <p:cNvPr id="3" name="Содержимое 2"/>
          <p:cNvSpPr>
            <a:spLocks noGrp="1"/>
          </p:cNvSpPr>
          <p:nvPr>
            <p:ph idx="1"/>
          </p:nvPr>
        </p:nvSpPr>
        <p:spPr>
          <a:xfrm>
            <a:off x="457200" y="1600201"/>
            <a:ext cx="8229600" cy="1471609"/>
          </a:xfrm>
        </p:spPr>
        <p:txBody>
          <a:bodyPr>
            <a:normAutofit fontScale="70000" lnSpcReduction="20000"/>
          </a:bodyPr>
          <a:lstStyle/>
          <a:p>
            <a:r>
              <a:rPr lang="ru-RU" b="1" dirty="0" smtClean="0"/>
              <a:t>1. Игра «Моя семья». </a:t>
            </a:r>
            <a:r>
              <a:rPr lang="ru-RU" dirty="0" smtClean="0"/>
              <a:t>Поочередное сгибание пальцев, начиная с большого. По окончании покрутить кулачком: этот пальчик - дедушка, этот пальчик - бабушка, этот пальчик - папочка, этот пальчик - мамочка, этот пальчик - я, вот и вся моя семья!</a:t>
            </a:r>
          </a:p>
        </p:txBody>
      </p:sp>
      <p:pic>
        <p:nvPicPr>
          <p:cNvPr id="9218" name="Picture 2" descr="http://cs32.babysfera.ru/8/4/4/f/178918485.234497849.jpeg"/>
          <p:cNvPicPr>
            <a:picLocks noChangeAspect="1" noChangeArrowheads="1"/>
          </p:cNvPicPr>
          <p:nvPr/>
        </p:nvPicPr>
        <p:blipFill>
          <a:blip r:embed="rId2"/>
          <a:srcRect/>
          <a:stretch>
            <a:fillRect/>
          </a:stretch>
        </p:blipFill>
        <p:spPr bwMode="auto">
          <a:xfrm>
            <a:off x="3143240" y="3071810"/>
            <a:ext cx="2905122" cy="351934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42853"/>
            <a:ext cx="8229600" cy="857255"/>
          </a:xfrm>
        </p:spPr>
        <p:txBody>
          <a:bodyPr>
            <a:normAutofit/>
          </a:bodyPr>
          <a:lstStyle/>
          <a:p>
            <a:r>
              <a:rPr lang="ru-RU" sz="2800" b="1" dirty="0" smtClean="0"/>
              <a:t>2. Игра «Компот». </a:t>
            </a:r>
            <a:endParaRPr lang="ru-RU" sz="2800" b="1" dirty="0"/>
          </a:p>
        </p:txBody>
      </p:sp>
      <p:pic>
        <p:nvPicPr>
          <p:cNvPr id="8194" name="Picture 2" descr="http://boombob.ru/img/picture/May/03/dbc74553510a56461e72a072f307fa0d/4.jpg"/>
          <p:cNvPicPr>
            <a:picLocks noChangeAspect="1" noChangeArrowheads="1"/>
          </p:cNvPicPr>
          <p:nvPr/>
        </p:nvPicPr>
        <p:blipFill>
          <a:blip r:embed="rId2"/>
          <a:srcRect/>
          <a:stretch>
            <a:fillRect/>
          </a:stretch>
        </p:blipFill>
        <p:spPr bwMode="auto">
          <a:xfrm>
            <a:off x="1050135" y="857231"/>
            <a:ext cx="7379517" cy="5500727"/>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2294</Words>
  <PresentationFormat>Экран (4:3)</PresentationFormat>
  <Paragraphs>86</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Тема Office</vt:lpstr>
      <vt:lpstr>Игры и игрушки для детей дошкольного возраста</vt:lpstr>
      <vt:lpstr>Игры для детей дошкольного возраста</vt:lpstr>
      <vt:lpstr>1. Дидактические игры для дошкольников (примеры)</vt:lpstr>
      <vt:lpstr>Слайд 4</vt:lpstr>
      <vt:lpstr>Слайд 5</vt:lpstr>
      <vt:lpstr>Слайд 6</vt:lpstr>
      <vt:lpstr>Слайд 7</vt:lpstr>
      <vt:lpstr>2. Пальчиковые игры для дошкольников (примеры)</vt:lpstr>
      <vt:lpstr>Слайд 9</vt:lpstr>
      <vt:lpstr>Слайд 10</vt:lpstr>
      <vt:lpstr>3. Развивающие игры для дошкольников (примеры)</vt:lpstr>
      <vt:lpstr>Слайд 12</vt:lpstr>
      <vt:lpstr>Слайд 13</vt:lpstr>
      <vt:lpstr>Слайд 14</vt:lpstr>
      <vt:lpstr>Слайд 15</vt:lpstr>
      <vt:lpstr>4. Подвижные игры для дошкольников (примеры)</vt:lpstr>
      <vt:lpstr>Слайд 17</vt:lpstr>
      <vt:lpstr>Слайд 18</vt:lpstr>
      <vt:lpstr>5. Сюжетно-ролевые игры для дошкольников (примеры)</vt:lpstr>
      <vt:lpstr>Слайд 20</vt:lpstr>
      <vt:lpstr>Слайд 21</vt:lpstr>
      <vt:lpstr>6. Компьютерные игры для дошкольников (примеры)</vt:lpstr>
      <vt:lpstr>Слайд 23</vt:lpstr>
      <vt:lpstr>Слайд 24</vt:lpstr>
      <vt:lpstr>Слайд 25</vt:lpstr>
      <vt:lpstr>Слайд 26</vt:lpstr>
      <vt:lpstr>Слайд 27</vt:lpstr>
      <vt:lpstr>Слайд 28</vt:lpstr>
      <vt:lpstr>Слайд 29</vt:lpstr>
      <vt:lpstr>Слайд 30</vt:lpstr>
      <vt:lpstr>Слайд 31</vt:lpstr>
      <vt:lpstr>Игрушки для детей дошкольного возраста</vt:lpstr>
      <vt:lpstr>Значение игрушки </vt:lpstr>
      <vt:lpstr>1. Образные игрушки </vt:lpstr>
      <vt:lpstr>2. Игрушки-забавы </vt:lpstr>
      <vt:lpstr>3. Театрализованные игрушки </vt:lpstr>
      <vt:lpstr>4. Спортивные игрушки </vt:lpstr>
      <vt:lpstr>5. Технические игрушки </vt:lpstr>
      <vt:lpstr>6. Строительные игрушки</vt:lpstr>
      <vt:lpstr>7. Игрушки-самоделки </vt:lpstr>
      <vt:lpstr>8.Музыкальные игрушки</vt:lpstr>
      <vt:lpstr>9. Дидактические игрушки</vt:lpstr>
      <vt:lpstr>10. Игрушки-пазлы</vt:lpstr>
      <vt:lpstr>11. Резиновые игрушки</vt:lpstr>
      <vt:lpstr>12. Игрушки из глины</vt:lpstr>
      <vt:lpstr>13. Мягкие игрушки </vt:lpstr>
      <vt:lpstr>14. Сенсорные игрушки</vt:lpstr>
      <vt:lpstr>15. Надувные игрушки</vt:lpstr>
      <vt:lpstr>16. Книжки-игрушки</vt:lpstr>
      <vt:lpstr>17. Маскарадно-елочные игрушки</vt:lpstr>
      <vt:lpstr>Классификация игрушек по возрасту детей </vt:lpstr>
      <vt:lpstr>Значение игрушки  в развитии дошкольника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Игры и игрушки для детей дошкольного возраста</dc:title>
  <dc:creator>ДСад</dc:creator>
  <cp:lastModifiedBy>user</cp:lastModifiedBy>
  <cp:revision>26</cp:revision>
  <dcterms:created xsi:type="dcterms:W3CDTF">2017-04-13T08:32:38Z</dcterms:created>
  <dcterms:modified xsi:type="dcterms:W3CDTF">2018-11-11T09:06:04Z</dcterms:modified>
</cp:coreProperties>
</file>