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72" r:id="rId3"/>
    <p:sldId id="273" r:id="rId4"/>
    <p:sldId id="289" r:id="rId5"/>
    <p:sldId id="290" r:id="rId6"/>
    <p:sldId id="291" r:id="rId7"/>
    <p:sldId id="292" r:id="rId8"/>
    <p:sldId id="293" r:id="rId9"/>
    <p:sldId id="294" r:id="rId10"/>
    <p:sldId id="257" r:id="rId11"/>
    <p:sldId id="286" r:id="rId12"/>
    <p:sldId id="287" r:id="rId13"/>
    <p:sldId id="258" r:id="rId14"/>
    <p:sldId id="284" r:id="rId15"/>
    <p:sldId id="295" r:id="rId16"/>
    <p:sldId id="296" r:id="rId17"/>
    <p:sldId id="275" r:id="rId18"/>
    <p:sldId id="297" r:id="rId19"/>
    <p:sldId id="298" r:id="rId20"/>
    <p:sldId id="299" r:id="rId21"/>
    <p:sldId id="300" r:id="rId22"/>
    <p:sldId id="301" r:id="rId23"/>
    <p:sldId id="302" r:id="rId24"/>
    <p:sldId id="310" r:id="rId25"/>
    <p:sldId id="311" r:id="rId26"/>
    <p:sldId id="303" r:id="rId27"/>
    <p:sldId id="304" r:id="rId28"/>
    <p:sldId id="305" r:id="rId29"/>
    <p:sldId id="306" r:id="rId30"/>
    <p:sldId id="307" r:id="rId31"/>
    <p:sldId id="288" r:id="rId32"/>
    <p:sldId id="263" r:id="rId33"/>
    <p:sldId id="308" r:id="rId34"/>
    <p:sldId id="26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0"/>
    <a:srgbClr val="005A9E"/>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85" autoAdjust="0"/>
    <p:restoredTop sz="93122" autoAdjust="0"/>
  </p:normalViewPr>
  <p:slideViewPr>
    <p:cSldViewPr>
      <p:cViewPr varScale="1">
        <p:scale>
          <a:sx n="101" d="100"/>
          <a:sy n="101" d="100"/>
        </p:scale>
        <p:origin x="-2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960EA-C597-477E-BBF2-75B6A64B5EEB}" type="datetimeFigureOut">
              <a:rPr lang="ru-RU" smtClean="0"/>
              <a:pPr/>
              <a:t>11.11.2018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BCCC1-A64C-462E-B810-8F2434BAC36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8DC57A8-AE18-4654-B6AF-04B3577165BE}" type="slidenum">
              <a:rPr lang="ru-RU" smtClean="0"/>
              <a:pPr/>
              <a:t>32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Группа 3"/>
          <p:cNvGrpSpPr/>
          <p:nvPr/>
        </p:nvGrpSpPr>
        <p:grpSpPr>
          <a:xfrm rot="248467">
            <a:off x="167673" y="2575408"/>
            <a:ext cx="3516640" cy="2424835"/>
            <a:chOff x="-10068" y="2615721"/>
            <a:chExt cx="5488038" cy="2838132"/>
          </a:xfrm>
        </p:grpSpPr>
        <p:sp>
          <p:nvSpPr>
            <p:cNvPr id="5" name="Полилиния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 name="Полилиния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 name="Полилиния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 name="Полилиния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 name="Полилиния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 name="Полилиния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Полилиния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0" name="Группа 39"/>
          <p:cNvGrpSpPr/>
          <p:nvPr/>
        </p:nvGrpSpPr>
        <p:grpSpPr>
          <a:xfrm rot="18988672">
            <a:off x="51418" y="189622"/>
            <a:ext cx="387923" cy="587584"/>
            <a:chOff x="11036616" y="1071278"/>
            <a:chExt cx="1030189" cy="1170315"/>
          </a:xfrm>
        </p:grpSpPr>
        <p:sp>
          <p:nvSpPr>
            <p:cNvPr id="41" name="Полилиния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49" name="Полилиния 500"/>
          <p:cNvSpPr>
            <a:spLocks/>
          </p:cNvSpPr>
          <p:nvPr/>
        </p:nvSpPr>
        <p:spPr bwMode="auto">
          <a:xfrm>
            <a:off x="2463242" y="4664179"/>
            <a:ext cx="6677183"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50" name="Группа 49"/>
          <p:cNvGrpSpPr/>
          <p:nvPr/>
        </p:nvGrpSpPr>
        <p:grpSpPr>
          <a:xfrm>
            <a:off x="8575623" y="6542"/>
            <a:ext cx="509347" cy="712528"/>
            <a:chOff x="11231706" y="127529"/>
            <a:chExt cx="679129" cy="712528"/>
          </a:xfrm>
        </p:grpSpPr>
        <p:sp>
          <p:nvSpPr>
            <p:cNvPr id="51" name="Полилиния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59" name="Полилиния 413"/>
          <p:cNvSpPr>
            <a:spLocks/>
          </p:cNvSpPr>
          <p:nvPr/>
        </p:nvSpPr>
        <p:spPr bwMode="auto">
          <a:xfrm>
            <a:off x="-17524" y="3007512"/>
            <a:ext cx="9141714"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414"/>
          <p:cNvSpPr>
            <a:spLocks/>
          </p:cNvSpPr>
          <p:nvPr/>
        </p:nvSpPr>
        <p:spPr bwMode="auto">
          <a:xfrm>
            <a:off x="-17524" y="3324747"/>
            <a:ext cx="9141714"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61" name="Группа 5"/>
          <p:cNvGrpSpPr>
            <a:grpSpLocks noChangeAspect="1"/>
          </p:cNvGrpSpPr>
          <p:nvPr/>
        </p:nvGrpSpPr>
        <p:grpSpPr bwMode="auto">
          <a:xfrm>
            <a:off x="-1140" y="854146"/>
            <a:ext cx="1411106" cy="2341763"/>
            <a:chOff x="3000" y="1116"/>
            <a:chExt cx="1680" cy="2091"/>
          </a:xfrm>
        </p:grpSpPr>
        <p:sp>
          <p:nvSpPr>
            <p:cNvPr id="62" name="Полилиния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Полилиния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81" name="Группа 33"/>
          <p:cNvGrpSpPr>
            <a:grpSpLocks noChangeAspect="1"/>
          </p:cNvGrpSpPr>
          <p:nvPr/>
        </p:nvGrpSpPr>
        <p:grpSpPr bwMode="auto">
          <a:xfrm>
            <a:off x="1286241" y="4544219"/>
            <a:ext cx="1404951" cy="2324202"/>
            <a:chOff x="3359" y="1523"/>
            <a:chExt cx="943" cy="1170"/>
          </a:xfrm>
        </p:grpSpPr>
        <p:sp>
          <p:nvSpPr>
            <p:cNvPr id="82" name="Полилиния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3" name="Полилиния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4" name="Полилиния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5" name="Полилиния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87" name="Группа 43"/>
          <p:cNvGrpSpPr>
            <a:grpSpLocks noChangeAspect="1"/>
          </p:cNvGrpSpPr>
          <p:nvPr/>
        </p:nvGrpSpPr>
        <p:grpSpPr bwMode="auto">
          <a:xfrm>
            <a:off x="876300" y="5011047"/>
            <a:ext cx="1122760" cy="1857375"/>
            <a:chOff x="3367" y="1523"/>
            <a:chExt cx="943" cy="1170"/>
          </a:xfrm>
        </p:grpSpPr>
        <p:sp>
          <p:nvSpPr>
            <p:cNvPr id="88" name="Полилиния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3" name="Полилиния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94" name="Группа 93"/>
          <p:cNvGrpSpPr/>
          <p:nvPr/>
        </p:nvGrpSpPr>
        <p:grpSpPr>
          <a:xfrm>
            <a:off x="-16478" y="4350236"/>
            <a:ext cx="1272587" cy="2518186"/>
            <a:chOff x="-3496" y="4350236"/>
            <a:chExt cx="1696783" cy="2518186"/>
          </a:xfrm>
        </p:grpSpPr>
        <p:sp>
          <p:nvSpPr>
            <p:cNvPr id="95" name="Полилиния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7" name="Полилиния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8" name="Полилиния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99" name="Группа 43"/>
          <p:cNvGrpSpPr>
            <a:grpSpLocks noChangeAspect="1"/>
          </p:cNvGrpSpPr>
          <p:nvPr/>
        </p:nvGrpSpPr>
        <p:grpSpPr bwMode="auto">
          <a:xfrm>
            <a:off x="2183502" y="4572471"/>
            <a:ext cx="1387874" cy="2295951"/>
            <a:chOff x="3367" y="1523"/>
            <a:chExt cx="943" cy="1170"/>
          </a:xfrm>
        </p:grpSpPr>
        <p:sp>
          <p:nvSpPr>
            <p:cNvPr id="100" name="Полилиния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06" name="Группа 105"/>
          <p:cNvGrpSpPr/>
          <p:nvPr/>
        </p:nvGrpSpPr>
        <p:grpSpPr>
          <a:xfrm rot="1576354">
            <a:off x="8344344" y="2895976"/>
            <a:ext cx="772642" cy="1170315"/>
            <a:chOff x="11036616" y="1071278"/>
            <a:chExt cx="1030189" cy="1170315"/>
          </a:xfrm>
        </p:grpSpPr>
        <p:sp>
          <p:nvSpPr>
            <p:cNvPr id="107" name="Полилиния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1" name="Полилиния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2" name="Полилиния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3" name="Полилиния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115" name="Полилиния 8"/>
          <p:cNvSpPr>
            <a:spLocks/>
          </p:cNvSpPr>
          <p:nvPr/>
        </p:nvSpPr>
        <p:spPr bwMode="auto">
          <a:xfrm>
            <a:off x="3031996" y="5351894"/>
            <a:ext cx="261938"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115"/>
          <p:cNvSpPr/>
          <p:nvPr/>
        </p:nvSpPr>
        <p:spPr>
          <a:xfrm>
            <a:off x="-21175" y="3533670"/>
            <a:ext cx="9104588"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7" name="Группа 116"/>
          <p:cNvGrpSpPr/>
          <p:nvPr/>
        </p:nvGrpSpPr>
        <p:grpSpPr>
          <a:xfrm rot="198573">
            <a:off x="899456" y="2684219"/>
            <a:ext cx="1616019" cy="1686565"/>
            <a:chOff x="1175948" y="2708421"/>
            <a:chExt cx="2159248" cy="1690131"/>
          </a:xfrm>
        </p:grpSpPr>
        <p:sp>
          <p:nvSpPr>
            <p:cNvPr id="118" name="Полилиния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5" name="Полилиния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6" name="Полилиния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7" name="Полилиния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8" name="Полилиния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9" name="Полилиния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0" name="Полилиния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1" name="Полилиния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2" name="Полилиния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3" name="Полилиния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4" name="Полилиния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5" name="Полилиния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6" name="Полилиния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7" name="Полилиния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8" name="Полилиния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9" name="Полилиния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0" name="Полилиния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1" name="Полилиния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2" name="Полилиния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3" name="Полилиния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4" name="Полилиния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145" name="Полилиния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lang="ru-RU" dirty="0"/>
            </a:p>
          </p:txBody>
        </p:sp>
      </p:grpSp>
      <p:grpSp>
        <p:nvGrpSpPr>
          <p:cNvPr id="146" name="Группа 5"/>
          <p:cNvGrpSpPr>
            <a:grpSpLocks noChangeAspect="1"/>
          </p:cNvGrpSpPr>
          <p:nvPr/>
        </p:nvGrpSpPr>
        <p:grpSpPr bwMode="auto">
          <a:xfrm>
            <a:off x="6875516" y="4138361"/>
            <a:ext cx="2267293" cy="2719639"/>
            <a:chOff x="2887" y="1286"/>
            <a:chExt cx="1903" cy="1712"/>
          </a:xfrm>
        </p:grpSpPr>
        <p:sp>
          <p:nvSpPr>
            <p:cNvPr id="147" name="Полилиния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8" name="Полилиния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9" name="Полилиния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0" name="Полилиния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1" name="Полилиния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2" name="Полилиния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3" name="Полилиния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4" name="Полилиния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5" name="Полилиния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6" name="Полилиния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7" name="Полилиния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8" name="Полилиния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9" name="Полилиния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0" name="Полилиния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1" name="Полилиния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2" name="Полилиния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3" name="Полилиния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4" name="Полилиния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5" name="Полилиния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6" name="Полилиния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7" name="Полилиния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8" name="Полилиния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9" name="Полилиния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0" name="Полилиния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71" name="Группа 64"/>
          <p:cNvGrpSpPr>
            <a:grpSpLocks noChangeAspect="1"/>
          </p:cNvGrpSpPr>
          <p:nvPr/>
        </p:nvGrpSpPr>
        <p:grpSpPr bwMode="auto">
          <a:xfrm rot="12827499" flipH="1">
            <a:off x="8520313" y="2338535"/>
            <a:ext cx="362814" cy="536662"/>
            <a:chOff x="2052" y="995"/>
            <a:chExt cx="768" cy="852"/>
          </a:xfrm>
        </p:grpSpPr>
        <p:sp>
          <p:nvSpPr>
            <p:cNvPr id="172" name="Полилиния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3" name="Полилиния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4" name="Полилиния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5" name="Полилиния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6" name="Полилиния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7" name="Полилиния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8" name="Полилиния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9" name="Полилиния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ctrTitle"/>
          </p:nvPr>
        </p:nvSpPr>
        <p:spPr>
          <a:xfrm>
            <a:off x="2010966" y="165020"/>
            <a:ext cx="7020314" cy="2263258"/>
          </a:xfrm>
        </p:spPr>
        <p:txBody>
          <a:bodyPr anchor="b">
            <a:normAutofit/>
          </a:bodyPr>
          <a:lstStyle>
            <a:lvl1pPr algn="ctr">
              <a:defRPr sz="66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2927497" y="2476917"/>
            <a:ext cx="5187252"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592667"/>
            <a:ext cx="1971675" cy="5579533"/>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592667"/>
            <a:ext cx="5800725" cy="55795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485900"/>
            <a:ext cx="6858001" cy="2933700"/>
          </a:xfrm>
        </p:spPr>
        <p:txBody>
          <a:bodyPr anchor="b">
            <a:normAutofit/>
          </a:bodyPr>
          <a:lstStyle>
            <a:lvl1pPr algn="l">
              <a:defRPr sz="5200" b="0"/>
            </a:lvl1pPr>
          </a:lstStyle>
          <a:p>
            <a:r>
              <a:rPr lang="ru-RU" smtClean="0"/>
              <a:t>Образец заголовка</a:t>
            </a:r>
            <a:endParaRPr lang="ru-RU" dirty="0"/>
          </a:p>
        </p:txBody>
      </p:sp>
      <p:sp>
        <p:nvSpPr>
          <p:cNvPr id="3" name="Текст 2"/>
          <p:cNvSpPr>
            <a:spLocks noGrp="1"/>
          </p:cNvSpPr>
          <p:nvPr>
            <p:ph type="body" idx="1"/>
          </p:nvPr>
        </p:nvSpPr>
        <p:spPr>
          <a:xfrm>
            <a:off x="1141810" y="4454034"/>
            <a:ext cx="6858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6429"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32877" y="1485900"/>
            <a:ext cx="336042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92521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6429"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6429"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32877" y="1376018"/>
            <a:ext cx="336042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32877" y="2144114"/>
            <a:ext cx="336042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xmlns="" val="400370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6" name="Полилиния 92"/>
          <p:cNvSpPr>
            <a:spLocks/>
          </p:cNvSpPr>
          <p:nvPr/>
        </p:nvSpPr>
        <p:spPr bwMode="auto">
          <a:xfrm>
            <a:off x="6482633" y="3888585"/>
            <a:ext cx="159761"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7" name="Полилиния 50"/>
          <p:cNvSpPr>
            <a:spLocks/>
          </p:cNvSpPr>
          <p:nvPr/>
        </p:nvSpPr>
        <p:spPr bwMode="auto">
          <a:xfrm>
            <a:off x="5085159" y="4191000"/>
            <a:ext cx="405747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 name="Полилиния 51"/>
          <p:cNvSpPr>
            <a:spLocks/>
          </p:cNvSpPr>
          <p:nvPr/>
        </p:nvSpPr>
        <p:spPr bwMode="auto">
          <a:xfrm>
            <a:off x="-94" y="4572001"/>
            <a:ext cx="8561457"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nvGrpSpPr>
          <p:cNvPr id="9" name="Группа 69"/>
          <p:cNvGrpSpPr>
            <a:grpSpLocks noChangeAspect="1"/>
          </p:cNvGrpSpPr>
          <p:nvPr/>
        </p:nvGrpSpPr>
        <p:grpSpPr bwMode="auto">
          <a:xfrm flipH="1">
            <a:off x="7299178" y="958654"/>
            <a:ext cx="1050614" cy="4001744"/>
            <a:chOff x="3220" y="236"/>
            <a:chExt cx="1347" cy="3848"/>
          </a:xfrm>
        </p:grpSpPr>
        <p:sp>
          <p:nvSpPr>
            <p:cNvPr id="10" name="Полилиния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 name="Полилиния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 name="Полилиния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 name="Полилиния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 name="Поли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 name="Поли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 name="Поли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 name="Поли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Поли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 name="Поли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 name="Поли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2" name="Поли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3" name="Поли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1" name="Поли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2" name="Поли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Поли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0" name="Поли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1" name="Поли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2" name="Поли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3" name="Поли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4" name="Поли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5" name="Поли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6" name="Поли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7" name="Поли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8" name="Поли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79" name="Поли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0" name="Поли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1" name="Поли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2" name="Поли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3" name="Поли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4" name="Поли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5" name="Поли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6" name="Поли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7" name="Поли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8" name="Поли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89" name="Поли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0" name="Поли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1" name="Поли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2" name="Поли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93" name="Группа 69"/>
          <p:cNvGrpSpPr>
            <a:grpSpLocks noChangeAspect="1"/>
          </p:cNvGrpSpPr>
          <p:nvPr/>
        </p:nvGrpSpPr>
        <p:grpSpPr bwMode="auto">
          <a:xfrm>
            <a:off x="8171259" y="1248597"/>
            <a:ext cx="941097" cy="3346122"/>
            <a:chOff x="3124" y="236"/>
            <a:chExt cx="1443" cy="3848"/>
          </a:xfrm>
        </p:grpSpPr>
        <p:sp>
          <p:nvSpPr>
            <p:cNvPr id="94" name="Полилиния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5" name="Полилиния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6" name="Полилиния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7" name="Полилиния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8" name="Поли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99" name="Полилиния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0" name="Полилиния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1" name="Полилиния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2" name="Полилиния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3" name="Полилиния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4" name="Полилиния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5" name="Поли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6" name="Поли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7" name="Поли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8" name="Поли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09" name="Поли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0" name="Поли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1" name="Поли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2" name="Поли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3" name="Поли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4" name="Поли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5" name="Поли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6" name="Полилиния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7" name="Полилиния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8" name="Поли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 name="Поли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 name="Поли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 name="Поли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2" name="Поли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3" name="Поли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4" name="Поли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5" name="Поли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6" name="Поли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7" name="Поли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8" name="Поли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9" name="Поли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0" name="Поли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1" name="Поли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2" name="Поли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3" name="Поли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4" name="Поли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5" name="Поли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6" name="Поли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7" name="Поли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8" name="Поли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9" name="Поли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0" name="Поли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1" name="Поли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2" name="Поли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3" name="Поли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4" name="Поли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5" name="Поли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6" name="Поли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7" name="Поли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8" name="Поли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9" name="Поли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0" name="Поли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1" name="Поли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2" name="Поли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3" name="Поли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4" name="Поли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5" name="Поли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6" name="Поли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7" name="Поли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8" name="Поли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9" name="Поли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0" name="Поли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1" name="Поли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2" name="Поли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3" name="Поли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4" name="Поли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5" name="Поли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6" name="Поли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7" name="Поли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8" name="Поли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9" name="Поли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0" name="Поли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1" name="Поли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2" name="Поли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3" name="Поли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4" name="Поли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5" name="Поли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6" name="Поли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77" name="Группа 69"/>
          <p:cNvGrpSpPr>
            <a:grpSpLocks noChangeAspect="1"/>
          </p:cNvGrpSpPr>
          <p:nvPr/>
        </p:nvGrpSpPr>
        <p:grpSpPr bwMode="auto">
          <a:xfrm>
            <a:off x="6815590" y="2736977"/>
            <a:ext cx="679655" cy="2416549"/>
            <a:chOff x="3124" y="236"/>
            <a:chExt cx="1443" cy="3848"/>
          </a:xfrm>
        </p:grpSpPr>
        <p:sp>
          <p:nvSpPr>
            <p:cNvPr id="178" name="Полилиния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9" name="Полилиния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0" name="Полилиния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1" name="Полилиния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2" name="Полилиния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3" name="Полилиния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4" name="Полилиния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5" name="Полилиния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6" name="Полилиния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7" name="Полилиния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8" name="Полилиния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9" name="Полилиния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0" name="Полилиния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1" name="Полилиния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2" name="Полилиния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3" name="Полилиния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4" name="Полилиния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5" name="Полилиния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6" name="Полилиния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7" name="Полилиния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8" name="Полилиния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99" name="Полилиния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0" name="Полилиния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1" name="Полилиния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2" name="Полилиния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3" name="Полилиния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4" name="Полилиния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5" name="Полилиния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6" name="Полилиния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7" name="Полилиния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8" name="Полилиния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09" name="Полилиния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0" name="Полилиния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1" name="Полилиния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2" name="Полилиния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3" name="Полилиния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4" name="Полилиния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5" name="Полилиния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6" name="Полилиния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7" name="Полилиния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8" name="Полилиния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9" name="Полилиния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0" name="Полилиния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1" name="Полилиния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2" name="Полилиния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3" name="Полилиния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4" name="Полилиния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5" name="Полилиния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6" name="Полилиния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7" name="Полилиния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8" name="Полилиния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9" name="Полилиния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0" name="Полилиния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1" name="Полилиния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2" name="Полилиния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3" name="Полилиния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4" name="Полилиния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5" name="Полилиния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6" name="Полилиния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7" name="Полилиния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8" name="Полилиния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9" name="Полилиния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0" name="Полилиния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1" name="Полилиния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2" name="Полилиния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3" name="Полилиния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4" name="Полилиния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5" name="Полилиния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6" name="Полилиния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7" name="Полилиния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8" name="Полилиния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9" name="Полилиния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0" name="Полилиния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1" name="Полилиния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2" name="Полилиния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3" name="Полилиния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4" name="Полилиния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5" name="Полилиния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6" name="Полилиния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7" name="Полилиния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8" name="Полилиния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9" name="Полилиния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60" name="Группа 50"/>
          <p:cNvGrpSpPr>
            <a:grpSpLocks noChangeAspect="1"/>
          </p:cNvGrpSpPr>
          <p:nvPr/>
        </p:nvGrpSpPr>
        <p:grpSpPr bwMode="auto">
          <a:xfrm>
            <a:off x="7885509" y="2438401"/>
            <a:ext cx="1113762" cy="2195929"/>
            <a:chOff x="3369" y="1563"/>
            <a:chExt cx="940" cy="1390"/>
          </a:xfrm>
        </p:grpSpPr>
        <p:sp>
          <p:nvSpPr>
            <p:cNvPr id="261" name="Полилиния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2" name="Полилиния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3" name="Полилиния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4" name="Полилиния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5" name="Полилиния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6" name="Полилиния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7" name="Полилиния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8" name="Полилиния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69" name="Полилиния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0" name="Полилиния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1" name="Полилиния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2" name="Полилиния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3" name="Полилиния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solidFill>
              </a:endParaRPr>
            </a:p>
          </p:txBody>
        </p:sp>
        <p:sp>
          <p:nvSpPr>
            <p:cNvPr id="274" name="Полилиния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5" name="Полилиния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6" name="Полилиния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7" name="Полилиния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solidFill>
              </a:endParaRPr>
            </a:p>
          </p:txBody>
        </p:sp>
        <p:sp>
          <p:nvSpPr>
            <p:cNvPr id="278" name="Полилиния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79" name="Полилиния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0" name="Полилиния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1" name="Полилиния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2" name="Полилиния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3" name="Полилиния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4" name="Полилиния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lumMod val="75000"/>
                  </a:schemeClr>
                </a:solidFill>
              </a:endParaRPr>
            </a:p>
          </p:txBody>
        </p:sp>
        <p:sp>
          <p:nvSpPr>
            <p:cNvPr id="285" name="Полилиния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chemeClr val="accent6">
                    <a:lumMod val="75000"/>
                  </a:schemeClr>
                </a:solidFill>
              </a:endParaRPr>
            </a:p>
          </p:txBody>
        </p:sp>
        <p:sp>
          <p:nvSpPr>
            <p:cNvPr id="286" name="Полилиния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7" name="Полилиния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8" name="Полилиния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89" name="Группа 5"/>
          <p:cNvGrpSpPr>
            <a:grpSpLocks noChangeAspect="1"/>
          </p:cNvGrpSpPr>
          <p:nvPr/>
        </p:nvGrpSpPr>
        <p:grpSpPr bwMode="auto">
          <a:xfrm>
            <a:off x="5991045" y="2988646"/>
            <a:ext cx="1829681" cy="3074765"/>
            <a:chOff x="2968" y="1107"/>
            <a:chExt cx="1736" cy="2188"/>
          </a:xfrm>
        </p:grpSpPr>
        <p:sp>
          <p:nvSpPr>
            <p:cNvPr id="290" name="Полилиния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1" name="Овал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2" name="Полилиния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3" name="Полилиния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4" name="Полилиния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5" name="Полилиния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6" name="Полилиния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7" name="Полилиния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8" name="Полилиния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9" name="Полилиния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0" name="Полилиния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1" name="Полилиния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2" name="Полилиния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3" name="Полилиния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4" name="Полилиния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5" name="Полилиния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6" name="Полилиния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7" name="Полилиния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8" name="Полилиния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9" name="Полилиния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310" name="Полилиния 52"/>
          <p:cNvSpPr>
            <a:spLocks/>
          </p:cNvSpPr>
          <p:nvPr/>
        </p:nvSpPr>
        <p:spPr bwMode="auto">
          <a:xfrm>
            <a:off x="1" y="5181601"/>
            <a:ext cx="8372756"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311" name="Группа 29"/>
          <p:cNvGrpSpPr>
            <a:grpSpLocks noChangeAspect="1"/>
          </p:cNvGrpSpPr>
          <p:nvPr/>
        </p:nvGrpSpPr>
        <p:grpSpPr bwMode="auto">
          <a:xfrm flipH="1">
            <a:off x="6893653" y="4800600"/>
            <a:ext cx="2249156" cy="2083312"/>
            <a:chOff x="2481" y="1188"/>
            <a:chExt cx="2735" cy="1900"/>
          </a:xfrm>
        </p:grpSpPr>
        <p:sp>
          <p:nvSpPr>
            <p:cNvPr id="312" name="Полилиния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3" name="Полилиния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4" name="Полилиния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5" name="Полилиния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6" name="Полилиния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7" name="Полилиния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8" name="Полилиния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9" name="Полилиния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0" name="Полилиния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1" name="Полилиния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2" name="Полилиния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3" name="Полилиния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4" name="Полилиния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5" name="Полилиния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6" name="Полилиния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7" name="Полилиния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8" name="Полилиния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9" name="Полилиния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0" name="Полилиния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1" name="Полилиния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2" name="Полилиния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3" name="Полилиния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4" name="Полилиния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5" name="Полилиния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6" name="Полилиния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7" name="Полилиния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8" name="Полилиния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9" name="Полилиния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0" name="Полилиния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1" name="Полилиния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2" name="Полилиния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3" name="Полилиния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4" name="Полилиния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5" name="Полилиния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6" name="Полилиния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47" name="Полилиния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48" name="Группа 347"/>
          <p:cNvGrpSpPr/>
          <p:nvPr/>
        </p:nvGrpSpPr>
        <p:grpSpPr>
          <a:xfrm>
            <a:off x="-1191" y="3799402"/>
            <a:ext cx="3289808" cy="3084511"/>
            <a:chOff x="-1588" y="4419600"/>
            <a:chExt cx="3504440" cy="2464312"/>
          </a:xfrm>
        </p:grpSpPr>
        <p:grpSp>
          <p:nvGrpSpPr>
            <p:cNvPr id="349" name="Группа 156"/>
            <p:cNvGrpSpPr>
              <a:grpSpLocks noChangeAspect="1"/>
            </p:cNvGrpSpPr>
            <p:nvPr/>
          </p:nvGrpSpPr>
          <p:grpSpPr bwMode="auto">
            <a:xfrm>
              <a:off x="-321" y="4419600"/>
              <a:ext cx="2827754" cy="2458133"/>
              <a:chOff x="437" y="-367"/>
              <a:chExt cx="5799" cy="5041"/>
            </a:xfrm>
          </p:grpSpPr>
          <p:sp>
            <p:nvSpPr>
              <p:cNvPr id="375" name="Полилиния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6" name="Полилиния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7" name="Полилиния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8" name="Полилиния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9" name="Полилиния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0" name="Полилиния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1" name="Полилиния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2" name="Полилиния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3" name="Полилиния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4" name="Полилиния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5" name="Полилиния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6" name="Полилиния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7" name="Полилиния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8" name="Полилиния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9" name="Полилиния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0" name="Полилиния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1" name="Полилиния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2" name="Полилиния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3" name="Полилиния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4" name="Полилиния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5" name="Полилиния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6" name="Полилиния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7" name="Полилиния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8" name="Полилиния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9" name="Полилиния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0" name="Полилиния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1" name="Полилиния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2" name="Полилиния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3" name="Полилиния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4" name="Полилиния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5" name="Полилиния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6" name="Полилиния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7" name="Полилиния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8" name="Полилиния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9" name="Полилиния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0" name="Полилиния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1" name="Полилиния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2" name="Полилиния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3" name="Полилиния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4" name="Полилиния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5" name="Полилиния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6" name="Полилиния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7" name="Полилиния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8" name="Полилиния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9" name="Полилиния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0" name="Полилиния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1" name="Полилиния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50" name="Группа 349"/>
            <p:cNvGrpSpPr/>
            <p:nvPr/>
          </p:nvGrpSpPr>
          <p:grpSpPr>
            <a:xfrm flipH="1">
              <a:off x="2055224" y="5313306"/>
              <a:ext cx="1134584" cy="955223"/>
              <a:chOff x="3900133" y="5425719"/>
              <a:chExt cx="1778554" cy="1449268"/>
            </a:xfrm>
          </p:grpSpPr>
          <p:sp>
            <p:nvSpPr>
              <p:cNvPr id="366" name="Полилиния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7" name="Полилиния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8" name="Полилиния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9" name="Полилиния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0" name="Полилиния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1" name="Полилиния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2" name="Полилиния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3" name="Полилиния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4" name="Полилиния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51" name="Группа 350"/>
            <p:cNvGrpSpPr/>
            <p:nvPr/>
          </p:nvGrpSpPr>
          <p:grpSpPr>
            <a:xfrm>
              <a:off x="-1588" y="5362669"/>
              <a:ext cx="1522208" cy="1521243"/>
              <a:chOff x="-1588" y="5362669"/>
              <a:chExt cx="1522208" cy="1521243"/>
            </a:xfrm>
          </p:grpSpPr>
          <p:sp>
            <p:nvSpPr>
              <p:cNvPr id="359" name="Полилиния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0" name="Полилиния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1" name="Полилиния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2" name="Полилиния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3" name="Полилиния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4" name="Полилиния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5" name="Полилиния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52" name="Группа 351"/>
            <p:cNvGrpSpPr/>
            <p:nvPr/>
          </p:nvGrpSpPr>
          <p:grpSpPr>
            <a:xfrm>
              <a:off x="1808901" y="5856153"/>
              <a:ext cx="1693951" cy="1019100"/>
              <a:chOff x="1623186" y="-214403"/>
              <a:chExt cx="1171187" cy="716005"/>
            </a:xfrm>
          </p:grpSpPr>
          <p:sp>
            <p:nvSpPr>
              <p:cNvPr id="353" name="Полилиния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4" name="Полилиния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5" name="Полилиния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6" name="Полилиния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7" name="Полилиния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58" name="Полилиния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grpSp>
        <p:nvGrpSpPr>
          <p:cNvPr id="422" name="Группа 52"/>
          <p:cNvGrpSpPr>
            <a:grpSpLocks noChangeAspect="1"/>
          </p:cNvGrpSpPr>
          <p:nvPr/>
        </p:nvGrpSpPr>
        <p:grpSpPr bwMode="auto">
          <a:xfrm rot="19948164">
            <a:off x="276934" y="506292"/>
            <a:ext cx="669674" cy="1021771"/>
            <a:chOff x="4634" y="754"/>
            <a:chExt cx="1164" cy="1332"/>
          </a:xfrm>
        </p:grpSpPr>
        <p:sp>
          <p:nvSpPr>
            <p:cNvPr id="423" name="Поли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4" name="Поли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5" name="Поли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6" name="Поли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7" name="Поли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8" name="Поли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9" name="Поли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0" name="Поли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31" name="Группа 52"/>
          <p:cNvGrpSpPr>
            <a:grpSpLocks noChangeAspect="1"/>
          </p:cNvGrpSpPr>
          <p:nvPr/>
        </p:nvGrpSpPr>
        <p:grpSpPr bwMode="auto">
          <a:xfrm rot="5825446">
            <a:off x="8675798" y="452755"/>
            <a:ext cx="408172" cy="350313"/>
            <a:chOff x="4634" y="754"/>
            <a:chExt cx="1164" cy="1332"/>
          </a:xfrm>
        </p:grpSpPr>
        <p:sp>
          <p:nvSpPr>
            <p:cNvPr id="432" name="Поли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3" name="Поли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4" name="Поли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5" name="Поли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6" name="Поли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7" name="Поли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8" name="Поли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39" name="Поли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40" name="Группа 66"/>
          <p:cNvGrpSpPr>
            <a:grpSpLocks noChangeAspect="1"/>
          </p:cNvGrpSpPr>
          <p:nvPr/>
        </p:nvGrpSpPr>
        <p:grpSpPr bwMode="auto">
          <a:xfrm>
            <a:off x="17578" y="3048994"/>
            <a:ext cx="291131" cy="364678"/>
            <a:chOff x="3636" y="1964"/>
            <a:chExt cx="413" cy="388"/>
          </a:xfrm>
        </p:grpSpPr>
        <p:sp>
          <p:nvSpPr>
            <p:cNvPr id="441" name="Полилиния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2" name="Полилиния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3" name="Полилиния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4" name="Полилиния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5" name="Полилиния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6" name="Полилиния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7" name="Полилиния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48" name="Полилиния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1526178" y="828877"/>
            <a:ext cx="4543914" cy="3507549"/>
          </a:xfrm>
        </p:spPr>
        <p:txBody>
          <a:bodyPr anchor="ctr">
            <a:normAutofit/>
          </a:bodyPr>
          <a:lstStyle>
            <a:lvl1pPr algn="ctr">
              <a:defRPr sz="6000"/>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1188720"/>
            <a:ext cx="2331720" cy="2286000"/>
          </a:xfrm>
        </p:spPr>
        <p:txBody>
          <a:bodyPr anchor="b">
            <a:normAutofit/>
          </a:bodyPr>
          <a:lstStyle>
            <a:lvl1pPr>
              <a:defRPr sz="3400" b="0"/>
            </a:lvl1pPr>
          </a:lstStyle>
          <a:p>
            <a:r>
              <a:rPr lang="ru-RU" smtClean="0"/>
              <a:t>Образец заголовка</a:t>
            </a:r>
            <a:endParaRPr lang="ru-RU" dirty="0"/>
          </a:p>
        </p:txBody>
      </p:sp>
      <p:sp>
        <p:nvSpPr>
          <p:cNvPr id="3" name="Объект 2"/>
          <p:cNvSpPr>
            <a:spLocks noGrp="1"/>
          </p:cNvSpPr>
          <p:nvPr>
            <p:ph idx="1"/>
          </p:nvPr>
        </p:nvSpPr>
        <p:spPr>
          <a:xfrm>
            <a:off x="3360420" y="457200"/>
            <a:ext cx="500634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1188720"/>
            <a:ext cx="2331720" cy="2286000"/>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3360420" y="457200"/>
            <a:ext cx="500634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822960" y="3474720"/>
            <a:ext cx="233172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Полилиния 50"/>
          <p:cNvSpPr>
            <a:spLocks/>
          </p:cNvSpPr>
          <p:nvPr/>
        </p:nvSpPr>
        <p:spPr bwMode="auto">
          <a:xfrm>
            <a:off x="6571059" y="5521528"/>
            <a:ext cx="257157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8" name="Полилиния 51"/>
          <p:cNvSpPr>
            <a:spLocks/>
          </p:cNvSpPr>
          <p:nvPr/>
        </p:nvSpPr>
        <p:spPr bwMode="auto">
          <a:xfrm>
            <a:off x="1" y="5652179"/>
            <a:ext cx="8561363"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lang="ru-RU" dirty="0"/>
          </a:p>
        </p:txBody>
      </p:sp>
      <p:sp>
        <p:nvSpPr>
          <p:cNvPr id="9" name="Полилиния 51"/>
          <p:cNvSpPr>
            <a:spLocks/>
          </p:cNvSpPr>
          <p:nvPr/>
        </p:nvSpPr>
        <p:spPr bwMode="auto">
          <a:xfrm>
            <a:off x="-10311" y="5865036"/>
            <a:ext cx="8561363"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lang="ru-RU" dirty="0"/>
          </a:p>
        </p:txBody>
      </p:sp>
      <p:grpSp>
        <p:nvGrpSpPr>
          <p:cNvPr id="10" name="Группа 66"/>
          <p:cNvGrpSpPr>
            <a:grpSpLocks noChangeAspect="1"/>
          </p:cNvGrpSpPr>
          <p:nvPr/>
        </p:nvGrpSpPr>
        <p:grpSpPr bwMode="auto">
          <a:xfrm>
            <a:off x="8735766" y="947577"/>
            <a:ext cx="319984" cy="400819"/>
            <a:chOff x="3636" y="1964"/>
            <a:chExt cx="413" cy="388"/>
          </a:xfrm>
        </p:grpSpPr>
        <p:sp>
          <p:nvSpPr>
            <p:cNvPr id="11" name="Полилиния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 name="Полилиния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 name="Полилиния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4" name="Полилиния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5" name="Полилиния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6" name="Полилиния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7" name="Полилиния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8" name="Полилиния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19" name="Группа 18"/>
          <p:cNvGrpSpPr/>
          <p:nvPr/>
        </p:nvGrpSpPr>
        <p:grpSpPr>
          <a:xfrm>
            <a:off x="8481696" y="6212029"/>
            <a:ext cx="656603" cy="645972"/>
            <a:chOff x="7344986" y="5566058"/>
            <a:chExt cx="1750940" cy="1291943"/>
          </a:xfrm>
        </p:grpSpPr>
        <p:sp>
          <p:nvSpPr>
            <p:cNvPr id="20" name="Полилиния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1" name="Полилиния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2" name="Полилиния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3" name="Полилиния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4" name="Полилиния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5" name="Полилиния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26" name="Группа 5"/>
          <p:cNvGrpSpPr>
            <a:grpSpLocks noChangeAspect="1"/>
          </p:cNvGrpSpPr>
          <p:nvPr/>
        </p:nvGrpSpPr>
        <p:grpSpPr bwMode="auto">
          <a:xfrm>
            <a:off x="1831" y="2873890"/>
            <a:ext cx="447921" cy="789302"/>
            <a:chOff x="2121" y="1060"/>
            <a:chExt cx="597" cy="789"/>
          </a:xfrm>
        </p:grpSpPr>
        <p:sp>
          <p:nvSpPr>
            <p:cNvPr id="27" name="Полилиния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8" name="Полилиния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29" name="Полилиния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0" name="Полилиния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1" name="Полилиния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2" name="Полилиния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3" name="Полилиния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34" name="Группа 16"/>
          <p:cNvGrpSpPr>
            <a:grpSpLocks noChangeAspect="1"/>
          </p:cNvGrpSpPr>
          <p:nvPr/>
        </p:nvGrpSpPr>
        <p:grpSpPr bwMode="auto">
          <a:xfrm>
            <a:off x="104629" y="-13010"/>
            <a:ext cx="1037180" cy="804244"/>
            <a:chOff x="1922" y="1129"/>
            <a:chExt cx="987" cy="574"/>
          </a:xfrm>
        </p:grpSpPr>
        <p:sp>
          <p:nvSpPr>
            <p:cNvPr id="35" name="Полилиния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6" name="Полилиния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7" name="Полилиния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8" name="Полилиния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39" name="Полилиния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0" name="Полилиния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1" name="Полилиния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2" name="Полилиния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43" name="Группа 28"/>
          <p:cNvGrpSpPr>
            <a:grpSpLocks noChangeAspect="1"/>
          </p:cNvGrpSpPr>
          <p:nvPr/>
        </p:nvGrpSpPr>
        <p:grpSpPr bwMode="auto">
          <a:xfrm>
            <a:off x="0" y="5007562"/>
            <a:ext cx="515890" cy="1147722"/>
            <a:chOff x="1901" y="2020"/>
            <a:chExt cx="1059" cy="1767"/>
          </a:xfrm>
        </p:grpSpPr>
        <p:sp>
          <p:nvSpPr>
            <p:cNvPr id="44" name="Полилиния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5" name="Полилиния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6" name="Полилиния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7" name="Полилиния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8" name="Полилиния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49" name="Полилиния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0" name="Полилиния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1" name="Полилиния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52"/>
          <p:cNvGrpSpPr>
            <a:grpSpLocks noChangeAspect="1"/>
          </p:cNvGrpSpPr>
          <p:nvPr/>
        </p:nvGrpSpPr>
        <p:grpSpPr bwMode="auto">
          <a:xfrm rot="19948164">
            <a:off x="8357436" y="105148"/>
            <a:ext cx="506303" cy="772505"/>
            <a:chOff x="4634" y="754"/>
            <a:chExt cx="1164" cy="1332"/>
          </a:xfrm>
        </p:grpSpPr>
        <p:sp>
          <p:nvSpPr>
            <p:cNvPr id="53" name="Полилиния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4" name="Полилиния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5" name="Полилиния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6" name="Полилиния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7" name="Полилиния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8" name="Полилиния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59" name="Полилиния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0" name="Полилиния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grpSp>
        <p:nvGrpSpPr>
          <p:cNvPr id="61" name="Группа 64"/>
          <p:cNvGrpSpPr>
            <a:grpSpLocks noChangeAspect="1"/>
          </p:cNvGrpSpPr>
          <p:nvPr/>
        </p:nvGrpSpPr>
        <p:grpSpPr bwMode="auto">
          <a:xfrm flipH="1">
            <a:off x="8086999" y="2958793"/>
            <a:ext cx="771182" cy="1140705"/>
            <a:chOff x="2052" y="995"/>
            <a:chExt cx="768" cy="852"/>
          </a:xfrm>
        </p:grpSpPr>
        <p:sp>
          <p:nvSpPr>
            <p:cNvPr id="62" name="Полилиния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3" name="Полилиния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4" name="Полилиния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5" name="Полилиния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6" name="Полилиния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7" name="Полилиния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8" name="Полилиния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69" name="Полилиния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title"/>
          </p:nvPr>
        </p:nvSpPr>
        <p:spPr>
          <a:xfrm>
            <a:off x="1143000" y="78910"/>
            <a:ext cx="6850298" cy="1233424"/>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6429" y="1485901"/>
            <a:ext cx="6851142" cy="415290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800">
                <a:solidFill>
                  <a:schemeClr val="tx1"/>
                </a:solidFill>
              </a:defRPr>
            </a:lvl1pPr>
          </a:lstStyle>
          <a:p>
            <a:fld id="{5B106E36-FD25-4E2D-B0AA-010F637433A0}" type="datetimeFigureOut">
              <a:rPr lang="ru-RU" smtClean="0"/>
              <a:pPr/>
              <a:t>11.11.2018</a:t>
            </a:fld>
            <a:endParaRPr lang="ru-RU"/>
          </a:p>
        </p:txBody>
      </p:sp>
      <p:sp>
        <p:nvSpPr>
          <p:cNvPr id="5" name="Нижний колонтитул 4"/>
          <p:cNvSpPr>
            <a:spLocks noGrp="1"/>
          </p:cNvSpPr>
          <p:nvPr>
            <p:ph type="ftr" sz="quarter" idx="3"/>
          </p:nvPr>
        </p:nvSpPr>
        <p:spPr>
          <a:xfrm>
            <a:off x="1141809" y="6601968"/>
            <a:ext cx="5233845"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lang="ru-RU"/>
          </a:p>
        </p:txBody>
      </p:sp>
      <p:sp>
        <p:nvSpPr>
          <p:cNvPr id="6" name="Номер слайда 5"/>
          <p:cNvSpPr>
            <a:spLocks noGrp="1"/>
          </p:cNvSpPr>
          <p:nvPr>
            <p:ph type="sldNum" sz="quarter" idx="4"/>
          </p:nvPr>
        </p:nvSpPr>
        <p:spPr>
          <a:xfrm>
            <a:off x="7517511" y="6601968"/>
            <a:ext cx="480060" cy="237744"/>
          </a:xfrm>
          <a:prstGeom prst="rect">
            <a:avLst/>
          </a:prstGeom>
        </p:spPr>
        <p:txBody>
          <a:bodyPr vert="horz" lIns="91440" tIns="45720" rIns="91440" bIns="45720" rtlCol="0" anchor="ctr"/>
          <a:lstStyle>
            <a:lvl1pPr algn="r">
              <a:defRPr sz="800">
                <a:solidFill>
                  <a:schemeClr val="tx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63760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3042" y="357167"/>
            <a:ext cx="7143800" cy="1857388"/>
          </a:xfrm>
        </p:spPr>
        <p:txBody>
          <a:bodyPr>
            <a:normAutofit fontScale="90000"/>
          </a:bodyPr>
          <a:lstStyle/>
          <a:p>
            <a:r>
              <a:rPr lang="ru-RU" sz="3200" dirty="0" smtClean="0"/>
              <a:t/>
            </a:r>
            <a:br>
              <a:rPr lang="ru-RU" sz="3200" dirty="0" smtClean="0"/>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100" b="1" dirty="0" smtClean="0">
                <a:solidFill>
                  <a:srgbClr val="005A9E"/>
                </a:solidFill>
                <a:latin typeface="Times New Roman" pitchFamily="18" charset="0"/>
                <a:cs typeface="Times New Roman" pitchFamily="18" charset="0"/>
              </a:rPr>
              <a:t>  Знакомство детей дошкольного возраста</a:t>
            </a:r>
            <a:br>
              <a:rPr lang="ru-RU" sz="3100" b="1" dirty="0" smtClean="0">
                <a:solidFill>
                  <a:srgbClr val="005A9E"/>
                </a:solidFill>
                <a:latin typeface="Times New Roman" pitchFamily="18" charset="0"/>
                <a:cs typeface="Times New Roman" pitchFamily="18" charset="0"/>
              </a:rPr>
            </a:br>
            <a:r>
              <a:rPr lang="ru-RU" sz="3100" b="1" dirty="0" smtClean="0">
                <a:solidFill>
                  <a:srgbClr val="005A9E"/>
                </a:solidFill>
                <a:latin typeface="Times New Roman" pitchFamily="18" charset="0"/>
                <a:cs typeface="Times New Roman" pitchFamily="18" charset="0"/>
              </a:rPr>
              <a:t> </a:t>
            </a:r>
            <a:br>
              <a:rPr lang="ru-RU" sz="3100" b="1" dirty="0" smtClean="0">
                <a:solidFill>
                  <a:srgbClr val="005A9E"/>
                </a:solidFill>
                <a:latin typeface="Times New Roman" pitchFamily="18" charset="0"/>
                <a:cs typeface="Times New Roman" pitchFamily="18" charset="0"/>
              </a:rPr>
            </a:br>
            <a:r>
              <a:rPr lang="ru-RU" sz="3100" b="1" dirty="0" smtClean="0">
                <a:solidFill>
                  <a:srgbClr val="005A9E"/>
                </a:solidFill>
                <a:latin typeface="Times New Roman" pitchFamily="18" charset="0"/>
                <a:cs typeface="Times New Roman" pitchFamily="18" charset="0"/>
              </a:rPr>
              <a:t>с миром природы</a:t>
            </a:r>
            <a:endParaRPr lang="ru-RU" sz="3100" b="1" dirty="0">
              <a:solidFill>
                <a:srgbClr val="005A9E"/>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714876" y="3643314"/>
            <a:ext cx="3643338" cy="1209668"/>
          </a:xfrm>
        </p:spPr>
        <p:txBody>
          <a:bodyPr>
            <a:normAutofit/>
          </a:bodyPr>
          <a:lstStyle/>
          <a:p>
            <a:pPr algn="r"/>
            <a:r>
              <a:rPr lang="ru-RU" sz="2000" b="1" dirty="0" smtClean="0">
                <a:solidFill>
                  <a:schemeClr val="accent1">
                    <a:lumMod val="75000"/>
                  </a:schemeClr>
                </a:solidFill>
                <a:latin typeface="Times New Roman" pitchFamily="18" charset="0"/>
                <a:cs typeface="Times New Roman" pitchFamily="18" charset="0"/>
              </a:rPr>
              <a:t>Подготовила: </a:t>
            </a:r>
            <a:r>
              <a:rPr lang="ru-RU" sz="2000" b="1" smtClean="0">
                <a:solidFill>
                  <a:schemeClr val="accent1">
                    <a:lumMod val="75000"/>
                  </a:schemeClr>
                </a:solidFill>
                <a:latin typeface="Times New Roman" pitchFamily="18" charset="0"/>
                <a:cs typeface="Times New Roman" pitchFamily="18" charset="0"/>
              </a:rPr>
              <a:t>педагог-психолог Литвяк Л.А.</a:t>
            </a:r>
            <a:endParaRPr lang="ru-RU" sz="2000"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dirty="0" smtClean="0">
                <a:solidFill>
                  <a:srgbClr val="002060"/>
                </a:solidFill>
                <a:latin typeface="Times New Roman" pitchFamily="18" charset="0"/>
                <a:cs typeface="Times New Roman" pitchFamily="18" charset="0"/>
              </a:rPr>
              <a:t>Задачи знакомства дошкольников с миром природы</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785786" y="1500174"/>
            <a:ext cx="7500989" cy="4786346"/>
          </a:xfrm>
        </p:spPr>
        <p:txBody>
          <a:bodyPr>
            <a:normAutofit fontScale="25000" lnSpcReduction="20000"/>
          </a:bodyPr>
          <a:lstStyle/>
          <a:p>
            <a:pPr algn="just">
              <a:buNone/>
            </a:pPr>
            <a:r>
              <a:rPr lang="ru-RU" sz="8000" b="1" u="sng" dirty="0" smtClean="0">
                <a:solidFill>
                  <a:srgbClr val="002060"/>
                </a:solidFill>
                <a:latin typeface="Times New Roman" pitchFamily="18" charset="0"/>
                <a:cs typeface="Times New Roman" pitchFamily="18" charset="0"/>
              </a:rPr>
              <a:t>Образовательные:  </a:t>
            </a:r>
            <a:endParaRPr lang="ru-RU" sz="8000" b="1" dirty="0" smtClean="0">
              <a:solidFill>
                <a:srgbClr val="002060"/>
              </a:solidFill>
              <a:latin typeface="Times New Roman" pitchFamily="18" charset="0"/>
              <a:cs typeface="Times New Roman" pitchFamily="18" charset="0"/>
            </a:endParaRPr>
          </a:p>
          <a:p>
            <a:pPr algn="just">
              <a:lnSpc>
                <a:spcPts val="1920"/>
              </a:lnSpc>
              <a:spcBef>
                <a:spcPts val="0"/>
              </a:spcBef>
              <a:buFont typeface="Wingdings" pitchFamily="2" charset="2"/>
              <a:buChar char="v"/>
            </a:pPr>
            <a:r>
              <a:rPr lang="ru-RU" sz="8000" dirty="0" smtClean="0">
                <a:solidFill>
                  <a:srgbClr val="002060"/>
                </a:solidFill>
                <a:latin typeface="Times New Roman" pitchFamily="18" charset="0"/>
                <a:cs typeface="Times New Roman" pitchFamily="18" charset="0"/>
              </a:rPr>
              <a:t>Формирование у детей осознанно – правильного отношения к тем объектам природы, которые рядом с ним</a:t>
            </a:r>
          </a:p>
          <a:p>
            <a:pPr algn="just">
              <a:lnSpc>
                <a:spcPts val="1920"/>
              </a:lnSpc>
              <a:spcBef>
                <a:spcPts val="0"/>
              </a:spcBef>
              <a:buFont typeface="Wingdings" pitchFamily="2" charset="2"/>
              <a:buChar char="v"/>
            </a:pPr>
            <a:r>
              <a:rPr lang="ru-RU" sz="8000" dirty="0" smtClean="0">
                <a:solidFill>
                  <a:srgbClr val="002060"/>
                </a:solidFill>
                <a:latin typeface="Times New Roman" pitchFamily="18" charset="0"/>
                <a:cs typeface="Times New Roman" pitchFamily="18" charset="0"/>
              </a:rPr>
              <a:t>Формирование представлений  о причинно – следственных связях внутри природного комплекса и элементарных экологических представлений о природе, о связях живых организмов с окружающей средой и друг с другом, используя метод проектов</a:t>
            </a:r>
          </a:p>
          <a:p>
            <a:pPr algn="just">
              <a:lnSpc>
                <a:spcPts val="1920"/>
              </a:lnSpc>
              <a:spcBef>
                <a:spcPts val="0"/>
              </a:spcBef>
              <a:buNone/>
            </a:pPr>
            <a:r>
              <a:rPr lang="ru-RU" sz="8000" b="1" u="sng" dirty="0" smtClean="0">
                <a:solidFill>
                  <a:srgbClr val="002060"/>
                </a:solidFill>
                <a:latin typeface="Times New Roman" pitchFamily="18" charset="0"/>
                <a:cs typeface="Times New Roman" pitchFamily="18" charset="0"/>
              </a:rPr>
              <a:t>Развивающие: </a:t>
            </a:r>
            <a:endParaRPr lang="ru-RU" sz="8000" b="1" dirty="0" smtClean="0">
              <a:solidFill>
                <a:srgbClr val="002060"/>
              </a:solidFill>
              <a:latin typeface="Times New Roman" pitchFamily="18" charset="0"/>
              <a:cs typeface="Times New Roman" pitchFamily="18" charset="0"/>
            </a:endParaRPr>
          </a:p>
          <a:p>
            <a:pPr algn="just">
              <a:lnSpc>
                <a:spcPts val="1920"/>
              </a:lnSpc>
              <a:spcBef>
                <a:spcPts val="0"/>
              </a:spcBef>
              <a:buFont typeface="Wingdings" pitchFamily="2" charset="2"/>
              <a:buChar char="v"/>
            </a:pPr>
            <a:r>
              <a:rPr lang="ru-RU" sz="8000" dirty="0" smtClean="0">
                <a:solidFill>
                  <a:srgbClr val="002060"/>
                </a:solidFill>
                <a:latin typeface="Times New Roman" pitchFamily="18" charset="0"/>
                <a:cs typeface="Times New Roman" pitchFamily="18" charset="0"/>
              </a:rPr>
              <a:t>Развитие познавательного интереса к миру природы в процессе проектной деятельности</a:t>
            </a:r>
          </a:p>
          <a:p>
            <a:pPr algn="just">
              <a:lnSpc>
                <a:spcPts val="1920"/>
              </a:lnSpc>
              <a:spcBef>
                <a:spcPts val="0"/>
              </a:spcBef>
              <a:buFont typeface="Wingdings" pitchFamily="2" charset="2"/>
              <a:buChar char="v"/>
            </a:pPr>
            <a:r>
              <a:rPr lang="ru-RU" sz="8000" dirty="0" smtClean="0">
                <a:solidFill>
                  <a:srgbClr val="002060"/>
                </a:solidFill>
                <a:latin typeface="Times New Roman" pitchFamily="18" charset="0"/>
                <a:cs typeface="Times New Roman" pitchFamily="18" charset="0"/>
              </a:rPr>
              <a:t>Развитие умений правильно взаимодействовать с природой</a:t>
            </a:r>
          </a:p>
          <a:p>
            <a:pPr algn="just">
              <a:lnSpc>
                <a:spcPts val="1920"/>
              </a:lnSpc>
              <a:spcBef>
                <a:spcPts val="0"/>
              </a:spcBef>
              <a:buFont typeface="Wingdings" pitchFamily="2" charset="2"/>
              <a:buChar char="v"/>
            </a:pPr>
            <a:r>
              <a:rPr lang="ru-RU" sz="8000" dirty="0" smtClean="0">
                <a:solidFill>
                  <a:srgbClr val="002060"/>
                </a:solidFill>
                <a:latin typeface="Times New Roman" pitchFamily="18" charset="0"/>
                <a:cs typeface="Times New Roman" pitchFamily="18" charset="0"/>
              </a:rPr>
              <a:t>Развитие осознанного отношения к себе, как к активному субъекту окружающего мира</a:t>
            </a:r>
          </a:p>
          <a:p>
            <a:pPr algn="just">
              <a:lnSpc>
                <a:spcPts val="1920"/>
              </a:lnSpc>
              <a:spcBef>
                <a:spcPts val="0"/>
              </a:spcBef>
              <a:buNone/>
            </a:pPr>
            <a:r>
              <a:rPr lang="ru-RU" sz="8000" b="1" u="sng" dirty="0" smtClean="0">
                <a:solidFill>
                  <a:srgbClr val="002060"/>
                </a:solidFill>
                <a:latin typeface="Times New Roman" pitchFamily="18" charset="0"/>
                <a:cs typeface="Times New Roman" pitchFamily="18" charset="0"/>
              </a:rPr>
              <a:t>Воспитательные:</a:t>
            </a:r>
            <a:endParaRPr lang="ru-RU" sz="8000" b="1" dirty="0" smtClean="0">
              <a:solidFill>
                <a:srgbClr val="002060"/>
              </a:solidFill>
              <a:latin typeface="Times New Roman" pitchFamily="18" charset="0"/>
              <a:cs typeface="Times New Roman" pitchFamily="18" charset="0"/>
            </a:endParaRPr>
          </a:p>
          <a:p>
            <a:pPr algn="just">
              <a:lnSpc>
                <a:spcPts val="1920"/>
              </a:lnSpc>
              <a:spcBef>
                <a:spcPts val="0"/>
              </a:spcBef>
              <a:buFont typeface="Wingdings" pitchFamily="2" charset="2"/>
              <a:buChar char="v"/>
            </a:pPr>
            <a:r>
              <a:rPr lang="ru-RU" sz="8000" dirty="0" smtClean="0">
                <a:solidFill>
                  <a:srgbClr val="002060"/>
                </a:solidFill>
                <a:latin typeface="Times New Roman" pitchFamily="18" charset="0"/>
                <a:cs typeface="Times New Roman" pitchFamily="18" charset="0"/>
              </a:rPr>
              <a:t>Воспитание гуманного, эмоционально-положительного отношения к миру природы.  </a:t>
            </a:r>
          </a:p>
          <a:p>
            <a:pPr>
              <a:lnSpc>
                <a:spcPts val="1920"/>
              </a:lnSpc>
              <a:spcBef>
                <a:spcPts val="0"/>
              </a:spcBef>
              <a:buNone/>
            </a:pPr>
            <a:endParaRPr lang="ru-RU" sz="24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1" y="1071546"/>
            <a:ext cx="3214710" cy="5214973"/>
          </a:xfrm>
        </p:spPr>
        <p:txBody>
          <a:bodyPr>
            <a:normAutofit fontScale="77500" lnSpcReduction="20000"/>
          </a:bodyPr>
          <a:lstStyle/>
          <a:p>
            <a:pPr lvl="0" algn="just">
              <a:buFont typeface="Wingdings" pitchFamily="2" charset="2"/>
              <a:buChar char="v"/>
              <a:defRPr/>
            </a:pPr>
            <a:r>
              <a:rPr lang="ru-RU" dirty="0" smtClean="0">
                <a:solidFill>
                  <a:srgbClr val="002060"/>
                </a:solidFill>
                <a:latin typeface="Times New Roman" pitchFamily="18" charset="0"/>
                <a:cs typeface="Times New Roman" pitchFamily="18" charset="0"/>
              </a:rPr>
              <a:t>Знакомить с многообразием родной природы; растениями и животными различных климатических зон;</a:t>
            </a:r>
          </a:p>
          <a:p>
            <a:pPr lvl="0" algn="just">
              <a:buFont typeface="Wingdings" pitchFamily="2" charset="2"/>
              <a:buChar char="v"/>
              <a:defRPr/>
            </a:pPr>
            <a:r>
              <a:rPr lang="ru-RU" dirty="0" smtClean="0">
                <a:solidFill>
                  <a:srgbClr val="002060"/>
                </a:solidFill>
                <a:latin typeface="Times New Roman" pitchFamily="18" charset="0"/>
                <a:cs typeface="Times New Roman" pitchFamily="18" charset="0"/>
              </a:rPr>
              <a:t>Учить устанавливать причинно – следственные связи между природными явлениями (сезон – растительность – труд человека);</a:t>
            </a:r>
          </a:p>
          <a:p>
            <a:pPr algn="just">
              <a:buFont typeface="Wingdings" pitchFamily="2" charset="2"/>
              <a:buChar char="v"/>
            </a:pPr>
            <a:r>
              <a:rPr lang="ru-RU" dirty="0" smtClean="0">
                <a:solidFill>
                  <a:srgbClr val="002060"/>
                </a:solidFill>
                <a:latin typeface="Times New Roman" pitchFamily="18" charset="0"/>
                <a:cs typeface="Times New Roman" pitchFamily="18" charset="0"/>
              </a:rPr>
              <a:t>Формировать представления о том, что человек – часть природы и что он должен беречь, охранять и защищать её воспитание желания и умений сохранять окружающий мир природы;</a:t>
            </a:r>
          </a:p>
          <a:p>
            <a:pPr algn="just">
              <a:buFont typeface="Wingdings" pitchFamily="2" charset="2"/>
              <a:buChar char="v"/>
            </a:pPr>
            <a:r>
              <a:rPr lang="ru-RU" dirty="0" smtClean="0">
                <a:solidFill>
                  <a:srgbClr val="002060"/>
                </a:solidFill>
                <a:latin typeface="Times New Roman" pitchFamily="18" charset="0"/>
                <a:cs typeface="Times New Roman" pitchFamily="18" charset="0"/>
              </a:rPr>
              <a:t>Воспитание чувства ответственности за состояние окружающей среды, эмоционального отношения к природным объектам.</a:t>
            </a:r>
          </a:p>
          <a:p>
            <a:pPr lvl="0">
              <a:buFont typeface="Wingdings" pitchFamily="2" charset="2"/>
              <a:buChar char="v"/>
              <a:defRPr/>
            </a:pPr>
            <a:endParaRPr lang="ru-RU" dirty="0"/>
          </a:p>
        </p:txBody>
      </p:sp>
      <p:sp>
        <p:nvSpPr>
          <p:cNvPr id="4" name="Заголовок 1"/>
          <p:cNvSpPr>
            <a:spLocks noGrp="1"/>
          </p:cNvSpPr>
          <p:nvPr>
            <p:ph type="title"/>
          </p:nvPr>
        </p:nvSpPr>
        <p:spPr>
          <a:xfrm>
            <a:off x="1143000" y="78910"/>
            <a:ext cx="6850298" cy="849760"/>
          </a:xfrm>
        </p:spPr>
        <p:txBody>
          <a:bodyPr>
            <a:normAutofit fontScale="90000"/>
          </a:bodyPr>
          <a:lstStyle/>
          <a:p>
            <a:pPr algn="ctr"/>
            <a:r>
              <a:rPr lang="ru-RU" sz="3200" b="1" dirty="0" smtClean="0">
                <a:solidFill>
                  <a:srgbClr val="002060"/>
                </a:solidFill>
                <a:latin typeface="Times New Roman" pitchFamily="18" charset="0"/>
                <a:cs typeface="Times New Roman" pitchFamily="18" charset="0"/>
              </a:rPr>
              <a:t>Задачи:</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(средняя и старшая группы)</a:t>
            </a:r>
            <a:endParaRPr lang="ru-RU" sz="3200" b="1" dirty="0">
              <a:solidFill>
                <a:srgbClr val="002060"/>
              </a:solidFill>
              <a:latin typeface="Times New Roman" pitchFamily="18" charset="0"/>
              <a:cs typeface="Times New Roman" pitchFamily="18" charset="0"/>
            </a:endParaRPr>
          </a:p>
        </p:txBody>
      </p:sp>
      <p:pic>
        <p:nvPicPr>
          <p:cNvPr id="25602" name="Picture 2" descr="http://ds163gruppa4.ucoz.ru/sovety/kom2.jpg"/>
          <p:cNvPicPr>
            <a:picLocks noChangeAspect="1" noChangeArrowheads="1"/>
          </p:cNvPicPr>
          <p:nvPr/>
        </p:nvPicPr>
        <p:blipFill>
          <a:blip r:embed="rId2"/>
          <a:srcRect/>
          <a:stretch>
            <a:fillRect/>
          </a:stretch>
        </p:blipFill>
        <p:spPr bwMode="auto">
          <a:xfrm>
            <a:off x="4286248" y="1928802"/>
            <a:ext cx="4597386" cy="344571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78910"/>
            <a:ext cx="6850298" cy="849760"/>
          </a:xfrm>
        </p:spPr>
        <p:txBody>
          <a:bodyPr>
            <a:normAutofit fontScale="90000"/>
          </a:bodyPr>
          <a:lstStyle/>
          <a:p>
            <a:pPr algn="ctr"/>
            <a:r>
              <a:rPr lang="ru-RU" sz="3200" b="1" dirty="0" smtClean="0">
                <a:solidFill>
                  <a:srgbClr val="002060"/>
                </a:solidFill>
                <a:latin typeface="Times New Roman" pitchFamily="18" charset="0"/>
                <a:cs typeface="Times New Roman" pitchFamily="18" charset="0"/>
              </a:rPr>
              <a:t>Задачи:</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(подготовительная к школе группа)</a:t>
            </a:r>
            <a:endParaRPr lang="ru-RU" sz="32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lvl="0">
              <a:buFont typeface="Wingdings" pitchFamily="2" charset="2"/>
              <a:buChar char="v"/>
              <a:defRPr/>
            </a:pPr>
            <a:endParaRPr lang="ru-RU" dirty="0" smtClean="0">
              <a:solidFill>
                <a:srgbClr val="002060"/>
              </a:solidFill>
              <a:latin typeface="Times New Roman" pitchFamily="18" charset="0"/>
              <a:cs typeface="Times New Roman" pitchFamily="18" charset="0"/>
            </a:endParaRPr>
          </a:p>
          <a:p>
            <a:pPr lvl="0">
              <a:buFont typeface="Wingdings" pitchFamily="2" charset="2"/>
              <a:buChar char="v"/>
              <a:defRPr/>
            </a:pPr>
            <a:endParaRPr lang="ru-RU" dirty="0" smtClean="0">
              <a:solidFill>
                <a:srgbClr val="002060"/>
              </a:solidFill>
              <a:latin typeface="Times New Roman" pitchFamily="18" charset="0"/>
              <a:cs typeface="Times New Roman" pitchFamily="18" charset="0"/>
            </a:endParaRPr>
          </a:p>
          <a:p>
            <a:pPr lvl="0">
              <a:buFont typeface="Wingdings" pitchFamily="2" charset="2"/>
              <a:buChar char="v"/>
              <a:defRPr/>
            </a:pPr>
            <a:endParaRPr lang="ru-RU" dirty="0"/>
          </a:p>
        </p:txBody>
      </p:sp>
      <p:sp>
        <p:nvSpPr>
          <p:cNvPr id="4" name="Прямоугольник 3"/>
          <p:cNvSpPr/>
          <p:nvPr/>
        </p:nvSpPr>
        <p:spPr>
          <a:xfrm>
            <a:off x="0" y="3786190"/>
            <a:ext cx="9001156" cy="3071810"/>
          </a:xfrm>
          <a:prstGeom prst="rect">
            <a:avLst/>
          </a:prstGeom>
        </p:spPr>
        <p:txBody>
          <a:bodyPr wrap="square">
            <a:spAutoFit/>
          </a:bodyPr>
          <a:lstStyle/>
          <a:p>
            <a:pPr marL="44450" lvl="0" indent="-44450" algn="just">
              <a:lnSpc>
                <a:spcPts val="2280"/>
              </a:lnSpc>
              <a:buClr>
                <a:schemeClr val="tx1">
                  <a:lumMod val="75000"/>
                  <a:lumOff val="25000"/>
                </a:schemeClr>
              </a:buClr>
              <a:buSzPct val="100000"/>
              <a:buFont typeface="Wingdings" pitchFamily="2" charset="2"/>
              <a:buChar char="v"/>
              <a:tabLst>
                <a:tab pos="88900" algn="l"/>
              </a:tabLst>
              <a:defRPr/>
            </a:pPr>
            <a:r>
              <a:rPr lang="ru-RU" sz="1200" dirty="0" smtClean="0">
                <a:solidFill>
                  <a:srgbClr val="002060"/>
                </a:solidFill>
                <a:latin typeface="Times New Roman" pitchFamily="18" charset="0"/>
                <a:cs typeface="Times New Roman" pitchFamily="18" charset="0"/>
              </a:rPr>
              <a:t>Обогащать представление детей о природе родного края и различных природных зон, о многообразии природного мира, причинах природных явлений, об особенностях существования животных  и растений в сообществе, о взаимодействии человека и природы;</a:t>
            </a:r>
          </a:p>
          <a:p>
            <a:pPr marL="44450" lvl="0" indent="-44450" algn="just">
              <a:lnSpc>
                <a:spcPts val="2280"/>
              </a:lnSpc>
              <a:buClr>
                <a:schemeClr val="tx1">
                  <a:lumMod val="75000"/>
                  <a:lumOff val="25000"/>
                </a:schemeClr>
              </a:buClr>
              <a:buSzPct val="100000"/>
              <a:buFont typeface="Wingdings" pitchFamily="2" charset="2"/>
              <a:buChar char="v"/>
              <a:tabLst>
                <a:tab pos="88900" algn="l"/>
              </a:tabLst>
              <a:defRPr/>
            </a:pPr>
            <a:r>
              <a:rPr lang="ru-RU" sz="1200" dirty="0" smtClean="0">
                <a:solidFill>
                  <a:srgbClr val="002060"/>
                </a:solidFill>
                <a:latin typeface="Times New Roman" pitchFamily="18" charset="0"/>
                <a:cs typeface="Times New Roman" pitchFamily="18" charset="0"/>
              </a:rPr>
              <a:t>Формирование первоначальной системы ценностных ориентаций (восприятие себя как части природы, взаимосвязи человека и природы, самоценности и многообразие значения  природы, ценность общения с природой);</a:t>
            </a:r>
          </a:p>
          <a:p>
            <a:pPr marL="44450" indent="-44450" algn="just">
              <a:buFont typeface="Wingdings" pitchFamily="2" charset="2"/>
              <a:buChar char="v"/>
              <a:tabLst>
                <a:tab pos="88900" algn="l"/>
              </a:tabLst>
            </a:pPr>
            <a:r>
              <a:rPr lang="ru-RU" sz="1200" dirty="0" smtClean="0">
                <a:solidFill>
                  <a:srgbClr val="002060"/>
                </a:solidFill>
                <a:latin typeface="Times New Roman" pitchFamily="18" charset="0"/>
                <a:cs typeface="Times New Roman" pitchFamily="18" charset="0"/>
              </a:rPr>
              <a:t>  Развивать познавательный интерес детей к природе, желание активно изучать природный мир в процессе проектной деятельности;</a:t>
            </a:r>
          </a:p>
          <a:p>
            <a:pPr marL="44450" indent="-44450" algn="just">
              <a:buFont typeface="Wingdings" pitchFamily="2" charset="2"/>
              <a:buChar char="v"/>
              <a:tabLst>
                <a:tab pos="88900" algn="l"/>
              </a:tabLst>
            </a:pPr>
            <a:r>
              <a:rPr lang="ru-RU" sz="1200" dirty="0" smtClean="0">
                <a:solidFill>
                  <a:srgbClr val="002060"/>
                </a:solidFill>
                <a:latin typeface="Times New Roman" pitchFamily="18" charset="0"/>
                <a:cs typeface="Times New Roman" pitchFamily="18" charset="0"/>
              </a:rPr>
              <a:t>  Воспитывать нравственные чувства, выражающиеся в сопереживании природе, и эстетические чувства, связанные с красотой природного мира;</a:t>
            </a:r>
          </a:p>
          <a:p>
            <a:pPr marL="44450" indent="-44450" algn="just">
              <a:buFont typeface="Wingdings" pitchFamily="2" charset="2"/>
              <a:buChar char="v"/>
              <a:tabLst>
                <a:tab pos="354013" algn="l"/>
              </a:tabLst>
            </a:pPr>
            <a:r>
              <a:rPr lang="ru-RU" sz="1200" dirty="0" smtClean="0">
                <a:solidFill>
                  <a:srgbClr val="002060"/>
                </a:solidFill>
                <a:latin typeface="Times New Roman" pitchFamily="18" charset="0"/>
                <a:cs typeface="Times New Roman" pitchFamily="18" charset="0"/>
              </a:rPr>
              <a:t>	Воспитывать основы гуманно-ценностного отношения детей  к природе через понимание ценности природы, ориентацию на оказание помощи живым существам, сохранение природных объектов ближайшего окружения, проявление ответственности за свои поступки.</a:t>
            </a:r>
          </a:p>
          <a:p>
            <a:pPr marL="88900" lvl="0" indent="-44450" algn="just">
              <a:lnSpc>
                <a:spcPts val="2280"/>
              </a:lnSpc>
              <a:buClr>
                <a:schemeClr val="tx1">
                  <a:lumMod val="75000"/>
                  <a:lumOff val="25000"/>
                </a:schemeClr>
              </a:buClr>
              <a:buSzPct val="100000"/>
              <a:buFont typeface="Wingdings" pitchFamily="2" charset="2"/>
              <a:buChar char="v"/>
              <a:tabLst>
                <a:tab pos="354013" algn="l"/>
              </a:tabLst>
              <a:defRPr/>
            </a:pPr>
            <a:endParaRPr lang="ru-RU" sz="1200" dirty="0" smtClean="0">
              <a:solidFill>
                <a:srgbClr val="002060"/>
              </a:solidFill>
              <a:latin typeface="Times New Roman" pitchFamily="18" charset="0"/>
              <a:cs typeface="Times New Roman" pitchFamily="18" charset="0"/>
            </a:endParaRPr>
          </a:p>
          <a:p>
            <a:pPr marL="274320" lvl="0" indent="-228600" algn="just">
              <a:lnSpc>
                <a:spcPts val="2280"/>
              </a:lnSpc>
              <a:buClr>
                <a:schemeClr val="tx1">
                  <a:lumMod val="75000"/>
                  <a:lumOff val="25000"/>
                </a:schemeClr>
              </a:buClr>
              <a:buSzPct val="100000"/>
              <a:buFont typeface="Wingdings" pitchFamily="2" charset="2"/>
              <a:buChar char="v"/>
              <a:defRPr/>
            </a:pPr>
            <a:endParaRPr lang="ru-RU" sz="1200" dirty="0" smtClean="0">
              <a:solidFill>
                <a:srgbClr val="002060"/>
              </a:solidFill>
              <a:latin typeface="Times New Roman" pitchFamily="18" charset="0"/>
              <a:cs typeface="Times New Roman" pitchFamily="18" charset="0"/>
            </a:endParaRPr>
          </a:p>
        </p:txBody>
      </p:sp>
      <p:pic>
        <p:nvPicPr>
          <p:cNvPr id="24578" name="Picture 2" descr="http://bukvic.ru/wp-content/uploads/2015/03/znakomstvo-s-givoi-prirodoi.jpg"/>
          <p:cNvPicPr>
            <a:picLocks noChangeAspect="1" noChangeArrowheads="1"/>
          </p:cNvPicPr>
          <p:nvPr/>
        </p:nvPicPr>
        <p:blipFill>
          <a:blip r:embed="rId2"/>
          <a:srcRect/>
          <a:stretch>
            <a:fillRect/>
          </a:stretch>
        </p:blipFill>
        <p:spPr bwMode="auto">
          <a:xfrm>
            <a:off x="2571736" y="857233"/>
            <a:ext cx="4333862" cy="285752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214282" y="928670"/>
            <a:ext cx="8643998" cy="5715015"/>
          </a:xfrm>
        </p:spPr>
        <p:txBody>
          <a:bodyPr>
            <a:noAutofit/>
          </a:bodyPr>
          <a:lstStyle/>
          <a:p>
            <a:pPr algn="just"/>
            <a:r>
              <a:rPr lang="ru-RU" sz="1400" dirty="0" smtClean="0">
                <a:solidFill>
                  <a:srgbClr val="003760"/>
                </a:solidFill>
              </a:rPr>
              <a:t>Дети всегда и везде в той или иной форме соприкасаются с природой. Окраска, форма и запах цветов и плодов, пение птиц, шелест травы и многое другое позволяет детям почувствовать природу и может служить богатым материалом для развития у детей эстетического чувства, сенсорного воспитания. Их привлекают зелёные луга, яркие цветы, птицы, ручейки и т.п.</a:t>
            </a:r>
          </a:p>
          <a:p>
            <a:pPr algn="just"/>
            <a:r>
              <a:rPr lang="ru-RU" sz="1400" dirty="0" smtClean="0">
                <a:solidFill>
                  <a:srgbClr val="003760"/>
                </a:solidFill>
              </a:rPr>
              <a:t>Отсутствие у детей знаний о природе, приводит нередко к образованию у них различных предрассудков и суеверий. Неправильные представления часто служат причиной недоброжелательного отношения детей к животным, уничтожения ими ежей, полезных насекомых и др. Это не только наносит вред природе, но и отрицательно действует на психику детей и ожесточает их. Исправить имеющиеся неправильные представления значительно труднее, чем образовать новые, правильные. Вот почему очень важно, чтобы дети уже в дошкольном возрасте получили важные сведения о природе.</a:t>
            </a:r>
          </a:p>
          <a:p>
            <a:pPr algn="just"/>
            <a:r>
              <a:rPr lang="ru-RU" sz="1400" dirty="0" smtClean="0">
                <a:solidFill>
                  <a:srgbClr val="003760"/>
                </a:solidFill>
              </a:rPr>
              <a:t>Великий педагог К.Д. Ушинский придавал огромное значение осознанному усвоению знаний и считал, что обучение даёт детям полноценные знания только тогда, когда оно отличается ясностью, систематичностью и последовательностью. Доказывая необходимость наглядного обучения, он разработал теорию наглядности. Он подчёркивал, что наблюдения над явлениями природы и их обобщения должны быть основными источниками знаний. Он говорил, что природа является естественной средой, в которой человек развёртывает свою деятельность, используя её в своих целях.</a:t>
            </a:r>
            <a:br>
              <a:rPr lang="ru-RU" sz="1400" dirty="0" smtClean="0">
                <a:solidFill>
                  <a:srgbClr val="003760"/>
                </a:solidFill>
              </a:rPr>
            </a:br>
            <a:r>
              <a:rPr lang="ru-RU" sz="1400" dirty="0" smtClean="0">
                <a:solidFill>
                  <a:srgbClr val="003760"/>
                </a:solidFill>
              </a:rPr>
              <a:t/>
            </a:r>
            <a:br>
              <a:rPr lang="ru-RU" sz="1400" dirty="0" smtClean="0">
                <a:solidFill>
                  <a:srgbClr val="003760"/>
                </a:solidFill>
              </a:rPr>
            </a:br>
            <a:r>
              <a:rPr lang="ru-RU" sz="1400" dirty="0" smtClean="0">
                <a:solidFill>
                  <a:srgbClr val="003760"/>
                </a:solidFill>
              </a:rPr>
              <a:t>Наглядность понималась К.Д. Ушинским не только как непосредственное знакомство детей с природой, но и как использование на уроках картин, карт, глобусов, коллекций и других пособий, помогающих детям создавать в их сознании определённый образ предмета и явления. Он считал, что именно непосредственное наблюдение окружающей природы «составит те первоначальные логические упражнения мысли, от которых зависит логичность, т.е. истина самого слова, и из которых потом вытекут само собой логическая речь и понимание грамматических законов». </a:t>
            </a:r>
            <a:br>
              <a:rPr lang="ru-RU" sz="1400" dirty="0" smtClean="0">
                <a:solidFill>
                  <a:srgbClr val="003760"/>
                </a:solidFill>
              </a:rPr>
            </a:br>
            <a:r>
              <a:rPr lang="ru-RU" sz="1400" dirty="0" smtClean="0">
                <a:solidFill>
                  <a:srgbClr val="003760"/>
                </a:solidFill>
              </a:rPr>
              <a:t/>
            </a:r>
            <a:br>
              <a:rPr lang="ru-RU" sz="1400" dirty="0" smtClean="0">
                <a:solidFill>
                  <a:srgbClr val="003760"/>
                </a:solidFill>
              </a:rPr>
            </a:br>
            <a:endParaRPr lang="ru-RU" sz="1400" dirty="0">
              <a:solidFill>
                <a:srgbClr val="003760"/>
              </a:solidFill>
            </a:endParaRPr>
          </a:p>
        </p:txBody>
      </p:sp>
      <p:sp>
        <p:nvSpPr>
          <p:cNvPr id="6" name="Заголовок 1"/>
          <p:cNvSpPr txBox="1">
            <a:spLocks/>
          </p:cNvSpPr>
          <p:nvPr/>
        </p:nvSpPr>
        <p:spPr>
          <a:xfrm>
            <a:off x="1142976" y="0"/>
            <a:ext cx="6850322" cy="1349802"/>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dirty="0" smtClean="0">
                <a:solidFill>
                  <a:srgbClr val="002060"/>
                </a:solidFill>
                <a:latin typeface="Times New Roman" pitchFamily="18" charset="0"/>
                <a:ea typeface="+mj-ea"/>
                <a:cs typeface="Times New Roman" pitchFamily="18" charset="0"/>
              </a:rPr>
              <a:t>Методы ознакомления дошкольников с миром природы</a:t>
            </a:r>
            <a:r>
              <a:rPr lang="ru-RU" sz="3400" dirty="0" smtClean="0">
                <a:solidFill>
                  <a:srgbClr val="002060"/>
                </a:solidFill>
                <a:latin typeface="Times New Roman" pitchFamily="18" charset="0"/>
                <a:ea typeface="+mj-ea"/>
                <a:cs typeface="Times New Roman" pitchFamily="18" charset="0"/>
              </a:rPr>
              <a:t>.</a:t>
            </a: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928670"/>
            <a:ext cx="3714775" cy="5715039"/>
          </a:xfrm>
        </p:spPr>
        <p:txBody>
          <a:bodyPr>
            <a:normAutofit fontScale="85000" lnSpcReduction="10000"/>
          </a:bodyPr>
          <a:lstStyle/>
          <a:p>
            <a:pPr algn="just"/>
            <a:r>
              <a:rPr lang="ru-RU" sz="1600" dirty="0" smtClean="0">
                <a:solidFill>
                  <a:srgbClr val="003760"/>
                </a:solidFill>
              </a:rPr>
              <a:t>Усвоение детьми знаний должно быть тесно связано с развитием их познавательных способностей сенсорного аппарата, логического мышления, внимания, речи, наблюдательности, любознательности. Для развития мышления и формирования основ материалистического миропонимания нужно знакомить детей с предметами и явлениями природы и подводить к осознанию связей и отношений между ними. В процессе осознания причинных связей и отношений между явлениями природы развивается мышление.</a:t>
            </a:r>
          </a:p>
          <a:p>
            <a:pPr algn="just"/>
            <a:r>
              <a:rPr lang="ru-RU" sz="1600" dirty="0" smtClean="0">
                <a:solidFill>
                  <a:srgbClr val="003760"/>
                </a:solidFill>
              </a:rPr>
              <a:t>Неотъемлемая часть умственного воспитания – сенсорная культура, направленная на совершенствование анализаторов, накопление у детей чувственного опыта, что является основой для последующих обобщений, формирование элементарных природоведческих понятий.</a:t>
            </a:r>
          </a:p>
          <a:p>
            <a:pPr algn="just">
              <a:buNone/>
            </a:pPr>
            <a:r>
              <a:rPr lang="ru-RU" sz="1600" dirty="0" smtClean="0">
                <a:solidFill>
                  <a:srgbClr val="003760"/>
                </a:solidFill>
              </a:rPr>
              <a:t/>
            </a:r>
            <a:br>
              <a:rPr lang="ru-RU" sz="1600" dirty="0" smtClean="0">
                <a:solidFill>
                  <a:srgbClr val="003760"/>
                </a:solidFill>
              </a:rPr>
            </a:br>
            <a:r>
              <a:rPr lang="ru-RU" dirty="0" smtClean="0"/>
              <a:t/>
            </a:r>
            <a:br>
              <a:rPr lang="ru-RU" dirty="0" smtClean="0"/>
            </a:br>
            <a:endParaRPr lang="ru-RU" dirty="0"/>
          </a:p>
        </p:txBody>
      </p:sp>
      <p:sp>
        <p:nvSpPr>
          <p:cNvPr id="4" name="Заголовок 1"/>
          <p:cNvSpPr txBox="1">
            <a:spLocks/>
          </p:cNvSpPr>
          <p:nvPr/>
        </p:nvSpPr>
        <p:spPr>
          <a:xfrm>
            <a:off x="357158" y="214290"/>
            <a:ext cx="8215370" cy="1214422"/>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dirty="0" smtClean="0">
                <a:solidFill>
                  <a:srgbClr val="002060"/>
                </a:solidFill>
                <a:latin typeface="Times New Roman" pitchFamily="18" charset="0"/>
                <a:ea typeface="+mj-ea"/>
                <a:cs typeface="Times New Roman" pitchFamily="18" charset="0"/>
              </a:rPr>
              <a:t>Методы ознакомления дошкольников с миром природы</a:t>
            </a:r>
            <a:r>
              <a:rPr lang="ru-RU" sz="3400" dirty="0" smtClean="0">
                <a:solidFill>
                  <a:srgbClr val="002060"/>
                </a:solidFill>
                <a:latin typeface="Times New Roman" pitchFamily="18" charset="0"/>
                <a:ea typeface="+mj-ea"/>
                <a:cs typeface="Times New Roman" pitchFamily="18" charset="0"/>
              </a:rPr>
              <a:t>.</a:t>
            </a: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22530" name="Picture 2" descr="http://st03.kakprosto.ru/tumb/680/images/article/2011/7/8/1_5255195cc14965255195cc14c4.jpg"/>
          <p:cNvPicPr>
            <a:picLocks noChangeAspect="1" noChangeArrowheads="1"/>
          </p:cNvPicPr>
          <p:nvPr/>
        </p:nvPicPr>
        <p:blipFill>
          <a:blip r:embed="rId2"/>
          <a:srcRect/>
          <a:stretch>
            <a:fillRect/>
          </a:stretch>
        </p:blipFill>
        <p:spPr bwMode="auto">
          <a:xfrm>
            <a:off x="5357818" y="1285860"/>
            <a:ext cx="3143248" cy="401637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285729"/>
            <a:ext cx="7140347" cy="5353074"/>
          </a:xfrm>
        </p:spPr>
        <p:txBody>
          <a:bodyPr>
            <a:noAutofit/>
          </a:bodyPr>
          <a:lstStyle/>
          <a:p>
            <a:pPr algn="just"/>
            <a:r>
              <a:rPr lang="ru-RU" sz="1100" dirty="0" smtClean="0">
                <a:solidFill>
                  <a:srgbClr val="003760"/>
                </a:solidFill>
              </a:rPr>
              <a:t>В процессе ознакомления детей с природой необходимо осуществлять нравственное, физическое и эстетическое воспитание. В нравственном развитии ребёнка особое место занимает воспитание у него любви к родной природе и бережного отношения к природе. Детям особенно близко и дорого то, что они сами вырастили. Наличие в детском саду животных и растений, за которыми ребёнок наблюдает и ухаживает, помогает воспитывать у него такие качества, как бережное отношение к природе, любовь и привычку к труду, ответственность за порученное дело. </a:t>
            </a:r>
          </a:p>
          <a:p>
            <a:pPr algn="just"/>
            <a:r>
              <a:rPr lang="ru-RU" sz="1100" dirty="0" smtClean="0">
                <a:solidFill>
                  <a:srgbClr val="003760"/>
                </a:solidFill>
              </a:rPr>
              <a:t>Для воспитания у детей трудолюбия, бережного отношения к природе необходимо учить их простейшим приёмам выращивания растений и ухода за животными. Очень важно при этом, чтобы дети получали радость от процесса и результата труда, чтобы работа на земельном участке развивала мышцы и укрепляла их нервную систему. Формируя такое качество, как трудолюбие, необходимо знакомить детей с трудом взрослых в природе, воспитывать уважение к их деятельности. Пребывание и труд детей в природе нужно использовать для укрепления их здоровья и физического развития.</a:t>
            </a:r>
          </a:p>
          <a:p>
            <a:pPr algn="ctr">
              <a:buNone/>
            </a:pPr>
            <a:r>
              <a:rPr lang="ru-RU" sz="1600" b="1" dirty="0" smtClean="0">
                <a:solidFill>
                  <a:srgbClr val="003760"/>
                </a:solidFill>
              </a:rPr>
              <a:t>Условия эффективного применения наглядности</a:t>
            </a:r>
            <a:r>
              <a:rPr lang="ru-RU" sz="1100" dirty="0" smtClean="0">
                <a:solidFill>
                  <a:srgbClr val="003760"/>
                </a:solidFill>
              </a:rPr>
              <a:t>:</a:t>
            </a:r>
          </a:p>
          <a:p>
            <a:pPr algn="just"/>
            <a:r>
              <a:rPr lang="ru-RU" sz="1100" dirty="0" smtClean="0">
                <a:solidFill>
                  <a:srgbClr val="003760"/>
                </a:solidFill>
              </a:rPr>
              <a:t>1. Хорошее обозрение, которое достигается путём применения соответствующих красок при изготовлении подъёмных столиков, экранов подсвечивания.</a:t>
            </a:r>
          </a:p>
          <a:p>
            <a:pPr algn="just"/>
            <a:r>
              <a:rPr lang="ru-RU" sz="1100" dirty="0" smtClean="0">
                <a:solidFill>
                  <a:srgbClr val="003760"/>
                </a:solidFill>
              </a:rPr>
              <a:t>2. Чёткое выделение главного, основного при показе иллюстраций, так как они порой содержат и отвлекающие моменты.</a:t>
            </a:r>
          </a:p>
          <a:p>
            <a:pPr algn="just"/>
            <a:r>
              <a:rPr lang="ru-RU" sz="1100" dirty="0" smtClean="0">
                <a:solidFill>
                  <a:srgbClr val="003760"/>
                </a:solidFill>
              </a:rPr>
              <a:t>3. Детальное продумывание пояснений (вводных, по ходу показа, заключительных), необходимых для выяснения сущности явлений, а также для обобщения усвоенной информации о природе.</a:t>
            </a:r>
          </a:p>
          <a:p>
            <a:pPr algn="just"/>
            <a:r>
              <a:rPr lang="ru-RU" sz="1100" dirty="0" smtClean="0">
                <a:solidFill>
                  <a:srgbClr val="003760"/>
                </a:solidFill>
              </a:rPr>
              <a:t>4. Привлечение самих детей к нахождению желаемой информации в наглядном пособии или демонстрационном устройстве. </a:t>
            </a:r>
          </a:p>
          <a:p>
            <a:endParaRPr lang="ru-RU" sz="1100" dirty="0">
              <a:solidFill>
                <a:srgbClr val="00376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857232"/>
            <a:ext cx="8643997" cy="6000768"/>
          </a:xfrm>
        </p:spPr>
        <p:txBody>
          <a:bodyPr>
            <a:normAutofit fontScale="47500" lnSpcReduction="20000"/>
          </a:bodyPr>
          <a:lstStyle/>
          <a:p>
            <a:pPr algn="just"/>
            <a:r>
              <a:rPr lang="ru-RU" sz="2800" dirty="0" smtClean="0">
                <a:solidFill>
                  <a:srgbClr val="003760"/>
                </a:solidFill>
              </a:rPr>
              <a:t>Наблюдение – это целенаправленное, планомерное, более или менее длительное восприятие человеком предметов и явлений окружающего мира. Оно связано с показом изменяющихся явлений. Его цель – не только познакомить детей с предметами или явлениями, но и научить замечать изменения в окружающей обстановке. Дети наблюдают за поведением и повадками животных, изменениями в жизни растений, в неживой природе.</a:t>
            </a:r>
          </a:p>
          <a:p>
            <a:pPr algn="just"/>
            <a:r>
              <a:rPr lang="ru-RU" sz="2800" dirty="0" smtClean="0">
                <a:solidFill>
                  <a:srgbClr val="003760"/>
                </a:solidFill>
              </a:rPr>
              <a:t>Воспитатель помогает детям овладеть деятельность наблюдения, ставит перед ними познавательную задачу, обучает различным способом обследования объектов, учит следовать предлагаемому плану наблюдения, а затем и самостоятельному планированию, формирует умение отбирать в соответствии с поставленными задачами характерные существенные признаки. </a:t>
            </a:r>
          </a:p>
          <a:p>
            <a:pPr algn="just"/>
            <a:r>
              <a:rPr lang="ru-RU" sz="2800" dirty="0" smtClean="0">
                <a:solidFill>
                  <a:srgbClr val="003760"/>
                </a:solidFill>
              </a:rPr>
              <a:t>Наблюдения организуются не только на занятиях, но и в повседневной жизни. Они могут быть кратковременными (наблюдение за погодой, поведением птиц, рыб, животных) и длительными (наблюдение за развитием растений, сезонными явлениями). </a:t>
            </a:r>
          </a:p>
          <a:p>
            <a:pPr algn="just"/>
            <a:r>
              <a:rPr lang="ru-RU" sz="2800" dirty="0" smtClean="0">
                <a:solidFill>
                  <a:srgbClr val="003760"/>
                </a:solidFill>
              </a:rPr>
              <a:t>Один и тот же объект в зависимости от цели наблюдения, а также от его состояния и особенности, дети наблюдают на разном расстоянии, с различных мест, на разном фоне. </a:t>
            </a:r>
          </a:p>
          <a:p>
            <a:pPr algn="ctr">
              <a:buNone/>
            </a:pPr>
            <a:r>
              <a:rPr lang="ru-RU" sz="3400" b="1" dirty="0" smtClean="0">
                <a:solidFill>
                  <a:srgbClr val="003760"/>
                </a:solidFill>
              </a:rPr>
              <a:t>Наблюдение объектов и явлений природы, сопровождаемое пояснениями и направляемое вопросами воспитателя, условно можно разделить на три типа</a:t>
            </a:r>
            <a:r>
              <a:rPr lang="ru-RU" sz="2800" dirty="0" smtClean="0">
                <a:solidFill>
                  <a:srgbClr val="003760"/>
                </a:solidFill>
              </a:rPr>
              <a:t>:</a:t>
            </a:r>
          </a:p>
          <a:p>
            <a:pPr algn="just"/>
            <a:r>
              <a:rPr lang="ru-RU" sz="2800" dirty="0" smtClean="0">
                <a:solidFill>
                  <a:srgbClr val="003760"/>
                </a:solidFill>
              </a:rPr>
              <a:t>1) нацеливающее внимание, требующее констатации фактов (название предмета, его частей, качеств, свойств, действий);</a:t>
            </a:r>
          </a:p>
          <a:p>
            <a:pPr algn="just"/>
            <a:r>
              <a:rPr lang="ru-RU" sz="2800" dirty="0" smtClean="0">
                <a:solidFill>
                  <a:srgbClr val="003760"/>
                </a:solidFill>
              </a:rPr>
              <a:t>2) активизирующее, требующее сравнения, сопоставления, различения, обобщения;</a:t>
            </a:r>
          </a:p>
          <a:p>
            <a:pPr algn="just"/>
            <a:r>
              <a:rPr lang="ru-RU" sz="2800" dirty="0" smtClean="0">
                <a:solidFill>
                  <a:srgbClr val="003760"/>
                </a:solidFill>
              </a:rPr>
              <a:t>3) стимулирующее творческое воображение, побуждающее к самостоятельным выводам и рассуждениям.</a:t>
            </a:r>
          </a:p>
          <a:p>
            <a:pPr algn="just">
              <a:buNone/>
            </a:pPr>
            <a:r>
              <a:rPr lang="ru-RU" dirty="0" smtClean="0">
                <a:solidFill>
                  <a:srgbClr val="003760"/>
                </a:solidFill>
              </a:rPr>
              <a:t/>
            </a:r>
            <a:br>
              <a:rPr lang="ru-RU" dirty="0" smtClean="0">
                <a:solidFill>
                  <a:srgbClr val="003760"/>
                </a:solidFill>
              </a:rPr>
            </a:br>
            <a:r>
              <a:rPr lang="ru-RU" dirty="0" smtClean="0">
                <a:solidFill>
                  <a:srgbClr val="003760"/>
                </a:solidFill>
              </a:rPr>
              <a:t/>
            </a:r>
            <a:br>
              <a:rPr lang="ru-RU" dirty="0" smtClean="0">
                <a:solidFill>
                  <a:srgbClr val="003760"/>
                </a:solidFill>
              </a:rPr>
            </a:br>
            <a:r>
              <a:rPr lang="ru-RU" dirty="0" smtClean="0">
                <a:solidFill>
                  <a:srgbClr val="003760"/>
                </a:solidFill>
              </a:rPr>
              <a:t/>
            </a:r>
            <a:br>
              <a:rPr lang="ru-RU" dirty="0" smtClean="0">
                <a:solidFill>
                  <a:srgbClr val="003760"/>
                </a:solidFill>
              </a:rPr>
            </a:br>
            <a:r>
              <a:rPr lang="ru-RU" dirty="0" smtClean="0">
                <a:solidFill>
                  <a:srgbClr val="003760"/>
                </a:solidFill>
              </a:rPr>
              <a:t/>
            </a:r>
            <a:br>
              <a:rPr lang="ru-RU" dirty="0" smtClean="0">
                <a:solidFill>
                  <a:srgbClr val="003760"/>
                </a:solidFill>
              </a:rPr>
            </a:br>
            <a:endParaRPr lang="ru-RU" dirty="0">
              <a:solidFill>
                <a:srgbClr val="003760"/>
              </a:solidFill>
            </a:endParaRPr>
          </a:p>
        </p:txBody>
      </p:sp>
      <p:sp>
        <p:nvSpPr>
          <p:cNvPr id="4" name="Заголовок 1"/>
          <p:cNvSpPr txBox="1">
            <a:spLocks/>
          </p:cNvSpPr>
          <p:nvPr/>
        </p:nvSpPr>
        <p:spPr>
          <a:xfrm>
            <a:off x="357158" y="214290"/>
            <a:ext cx="8215370" cy="928694"/>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b="1" dirty="0" smtClean="0">
                <a:solidFill>
                  <a:srgbClr val="002060"/>
                </a:solidFill>
                <a:latin typeface="Times New Roman" pitchFamily="18" charset="0"/>
                <a:ea typeface="+mj-ea"/>
                <a:cs typeface="Times New Roman" pitchFamily="18" charset="0"/>
              </a:rPr>
              <a:t>Наблюдение </a:t>
            </a:r>
            <a:endParaRPr lang="ru-RU" sz="3400" b="1" dirty="0" smtClean="0">
              <a:solidFill>
                <a:srgbClr val="002060"/>
              </a:solidFill>
              <a:latin typeface="Times New Roman" pitchFamily="18" charset="0"/>
              <a:ea typeface="+mj-ea"/>
              <a:cs typeface="Times New Roman" pitchFamily="18" charset="0"/>
            </a:endParaRP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5" y="4000504"/>
            <a:ext cx="8072493" cy="2857496"/>
          </a:xfrm>
        </p:spPr>
        <p:txBody>
          <a:bodyPr>
            <a:normAutofit fontScale="70000" lnSpcReduction="20000"/>
          </a:bodyPr>
          <a:lstStyle/>
          <a:p>
            <a:pPr algn="just"/>
            <a:r>
              <a:rPr lang="ru-RU" dirty="0" smtClean="0">
                <a:solidFill>
                  <a:srgbClr val="003760"/>
                </a:solidFill>
              </a:rPr>
              <a:t>В зависимости от объекта и возраста детей наблюдения могут быть эпизодическими, продолжающимися несколько минут (кратковременные) и длительные, которые ведутся в течение многих дней, а иногда и недель. В процессе кратковременных наблюдений, организуемых для формирования знаний о свойствах и качествах предмета и явления, дети учатся различать форму, цвет, величину, пространственное расположение частей, характер поверхности, а при ознакомлении с животными – характер движения, издаваемые звуки и т.п.</a:t>
            </a:r>
          </a:p>
          <a:p>
            <a:pPr algn="just"/>
            <a:r>
              <a:rPr lang="ru-RU" dirty="0" smtClean="0">
                <a:solidFill>
                  <a:srgbClr val="003760"/>
                </a:solidFill>
              </a:rPr>
              <a:t>Для накопления знаний о росте и развитии растений и животных, сезонных изменениях в природе, используются – длительные наблюдения. Дети при этом сравнивают наблюдаемое состояние объекта с тем, что было раньше. Длительные наблюдения ценны тем, что позволяют детям улавливать последовательность в наступлении явлений природы, их видимую связь. Эти наблюдения дети средней группы выполняют под руководством воспитателя, а в старшей и подготовительной к школе группах – самостоятельно. </a:t>
            </a:r>
          </a:p>
          <a:p>
            <a:pPr algn="just">
              <a:buNone/>
            </a:pPr>
            <a:endParaRPr lang="ru-RU" dirty="0">
              <a:solidFill>
                <a:srgbClr val="003760"/>
              </a:solidFill>
            </a:endParaRPr>
          </a:p>
        </p:txBody>
      </p:sp>
      <p:sp>
        <p:nvSpPr>
          <p:cNvPr id="4" name="Заголовок 1"/>
          <p:cNvSpPr txBox="1">
            <a:spLocks/>
          </p:cNvSpPr>
          <p:nvPr/>
        </p:nvSpPr>
        <p:spPr>
          <a:xfrm>
            <a:off x="357158" y="214290"/>
            <a:ext cx="8215370" cy="928694"/>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b="1" dirty="0" smtClean="0">
                <a:solidFill>
                  <a:srgbClr val="002060"/>
                </a:solidFill>
                <a:latin typeface="Times New Roman" pitchFamily="18" charset="0"/>
                <a:ea typeface="+mj-ea"/>
                <a:cs typeface="Times New Roman" pitchFamily="18" charset="0"/>
              </a:rPr>
              <a:t>Наблюдение </a:t>
            </a:r>
            <a:endParaRPr lang="ru-RU" sz="3400" b="1" dirty="0" smtClean="0">
              <a:solidFill>
                <a:srgbClr val="002060"/>
              </a:solidFill>
              <a:latin typeface="Times New Roman" pitchFamily="18" charset="0"/>
              <a:ea typeface="+mj-ea"/>
              <a:cs typeface="Times New Roman" pitchFamily="18" charset="0"/>
            </a:endParaRP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19458" name="Picture 2" descr="http://img.labirint.ru/images/comments_pic/1049/02labgi0l1291924025.jpg"/>
          <p:cNvPicPr>
            <a:picLocks noChangeAspect="1" noChangeArrowheads="1"/>
          </p:cNvPicPr>
          <p:nvPr/>
        </p:nvPicPr>
        <p:blipFill>
          <a:blip r:embed="rId2"/>
          <a:srcRect/>
          <a:stretch>
            <a:fillRect/>
          </a:stretch>
        </p:blipFill>
        <p:spPr bwMode="auto">
          <a:xfrm>
            <a:off x="1928794" y="714356"/>
            <a:ext cx="5019675" cy="32766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928670"/>
            <a:ext cx="3429024" cy="5357850"/>
          </a:xfrm>
        </p:spPr>
        <p:txBody>
          <a:bodyPr>
            <a:normAutofit fontScale="70000" lnSpcReduction="20000"/>
          </a:bodyPr>
          <a:lstStyle/>
          <a:p>
            <a:pPr algn="just"/>
            <a:r>
              <a:rPr lang="ru-RU" dirty="0" smtClean="0">
                <a:solidFill>
                  <a:srgbClr val="003760"/>
                </a:solidFill>
              </a:rPr>
              <a:t>В группах раннего и младшего дошкольного возраста детей можно привлекать к наблюдениям за погодой, домашними животными, рыбами и птицами уголка природы. Наблюдения эти должны быть кратковременными, но часто должны повторятся.</a:t>
            </a:r>
          </a:p>
          <a:p>
            <a:pPr algn="just"/>
            <a:r>
              <a:rPr lang="ru-RU" dirty="0" smtClean="0">
                <a:solidFill>
                  <a:srgbClr val="003760"/>
                </a:solidFill>
              </a:rPr>
              <a:t>В средней группе, кроме кратковременных, организуется и более длительное наблюдение. Например, за ростом и развитием растений, посеянных на земельном участке или в уголке природы.</a:t>
            </a:r>
          </a:p>
          <a:p>
            <a:pPr algn="just"/>
            <a:r>
              <a:rPr lang="ru-RU" dirty="0" smtClean="0">
                <a:solidFill>
                  <a:srgbClr val="003760"/>
                </a:solidFill>
              </a:rPr>
              <a:t>В старшей и подготовительной к школе группах длительные наблюдения занимают наибольшее место, здесь дети следят за развитием растений из семян, превращением насекомых, сезонными изменениями в природе и т.д.</a:t>
            </a:r>
          </a:p>
          <a:p>
            <a:pPr algn="just">
              <a:buNone/>
            </a:pPr>
            <a:endParaRPr lang="ru-RU" dirty="0" smtClean="0">
              <a:solidFill>
                <a:srgbClr val="003760"/>
              </a:solidFill>
            </a:endParaRPr>
          </a:p>
          <a:p>
            <a:pPr algn="just"/>
            <a:endParaRPr lang="ru-RU" dirty="0">
              <a:solidFill>
                <a:srgbClr val="003760"/>
              </a:solidFill>
            </a:endParaRPr>
          </a:p>
        </p:txBody>
      </p:sp>
      <p:sp>
        <p:nvSpPr>
          <p:cNvPr id="4" name="Заголовок 1"/>
          <p:cNvSpPr txBox="1">
            <a:spLocks/>
          </p:cNvSpPr>
          <p:nvPr/>
        </p:nvSpPr>
        <p:spPr>
          <a:xfrm>
            <a:off x="357158" y="214290"/>
            <a:ext cx="8215370" cy="928694"/>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b="1" dirty="0" smtClean="0">
                <a:solidFill>
                  <a:srgbClr val="002060"/>
                </a:solidFill>
                <a:latin typeface="Times New Roman" pitchFamily="18" charset="0"/>
                <a:ea typeface="+mj-ea"/>
                <a:cs typeface="Times New Roman" pitchFamily="18" charset="0"/>
              </a:rPr>
              <a:t>Наблюдение на занятиях </a:t>
            </a:r>
            <a:endParaRPr lang="ru-RU" sz="3400" b="1" dirty="0" smtClean="0">
              <a:solidFill>
                <a:srgbClr val="002060"/>
              </a:solidFill>
              <a:latin typeface="Times New Roman" pitchFamily="18" charset="0"/>
              <a:ea typeface="+mj-ea"/>
              <a:cs typeface="Times New Roman" pitchFamily="18" charset="0"/>
            </a:endParaRP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14338" name="AutoShape 2" descr="http://opel-klub.ru/photos/master-klass-po-zanyatiyam-v-detskom-sadu-dlya-vospitateley-21478-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0" name="Picture 4" descr="http://with-you.ru/janonnitil/6270"/>
          <p:cNvPicPr>
            <a:picLocks noChangeAspect="1" noChangeArrowheads="1"/>
          </p:cNvPicPr>
          <p:nvPr/>
        </p:nvPicPr>
        <p:blipFill>
          <a:blip r:embed="rId2"/>
          <a:srcRect/>
          <a:stretch>
            <a:fillRect/>
          </a:stretch>
        </p:blipFill>
        <p:spPr bwMode="auto">
          <a:xfrm>
            <a:off x="4071934" y="1428736"/>
            <a:ext cx="4762500" cy="357187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85794"/>
            <a:ext cx="5286412" cy="5500726"/>
          </a:xfrm>
        </p:spPr>
        <p:txBody>
          <a:bodyPr>
            <a:noAutofit/>
          </a:bodyPr>
          <a:lstStyle/>
          <a:p>
            <a:pPr algn="just"/>
            <a:r>
              <a:rPr lang="ru-RU" sz="1000" dirty="0" smtClean="0">
                <a:solidFill>
                  <a:srgbClr val="003760"/>
                </a:solidFill>
              </a:rPr>
              <a:t>В старшей и подготовительной к школе группах, воспитатель особое внимание уделяет углублению интереса детей к млекопитающим, помогает им на основе повторных наблюдений установить связь явлений, понять причину, сделать правильное обобщение. Поэтому воспитатель подбирает больше косвенных, требующих выбора вопросов, чтобы дети могли порассуждать, подумать. Например: «Почему кролик прыгает, а не бегает, ползёт?», и «Что помогает ему прыгать?», «Каких ещё животных вы знаете с таким строением ног?», «Что кролик любит есть?» и т.п.</a:t>
            </a:r>
          </a:p>
          <a:p>
            <a:pPr algn="just">
              <a:buNone/>
            </a:pPr>
            <a:r>
              <a:rPr lang="ru-RU" sz="1200" b="1" dirty="0" smtClean="0">
                <a:solidFill>
                  <a:srgbClr val="003760"/>
                </a:solidFill>
              </a:rPr>
              <a:t>С детьми старшей группы требуется: </a:t>
            </a:r>
          </a:p>
          <a:p>
            <a:pPr algn="just"/>
            <a:r>
              <a:rPr lang="ru-RU" sz="1000" dirty="0" smtClean="0">
                <a:solidFill>
                  <a:srgbClr val="003760"/>
                </a:solidFill>
              </a:rPr>
              <a:t>1) научить детей правильно называть части тела животных, подвести к пониманию, что от особенностей строения конечностей зависит характер передвижения (заяц прыгает, волк бегает). Знать о пользе домашних животных. 2) знать, чем питается и чем полезна. 3) знать особенности внешнего вида, жизненных проявлений, места обитания ящерицы и черепахи. 4) знать, что бабочка, жук, муравей, пчела – насекомые. Иметь представления о некоторых особенностях их внешнего вида. Сравнивать насекомые по способу передвижения. 5) знать некоторые особенности сезона жизни, места обитания их.</a:t>
            </a:r>
          </a:p>
          <a:p>
            <a:pPr algn="just">
              <a:buNone/>
            </a:pPr>
            <a:r>
              <a:rPr lang="ru-RU" sz="1200" b="1" dirty="0" smtClean="0">
                <a:solidFill>
                  <a:srgbClr val="003760"/>
                </a:solidFill>
              </a:rPr>
              <a:t>При работе с детьми подготовительной к школе группе следует обратить внимание на следующее:</a:t>
            </a:r>
          </a:p>
          <a:p>
            <a:pPr algn="just"/>
            <a:r>
              <a:rPr lang="ru-RU" sz="1000" dirty="0" smtClean="0">
                <a:solidFill>
                  <a:srgbClr val="003760"/>
                </a:solidFill>
              </a:rPr>
              <a:t>1) Закрепление и расширение уже полученных представлений о домашних животных и подведение детей к образованию понятий «домашние животные», «дикие животные», «хищные» и «травоядные».</a:t>
            </a:r>
          </a:p>
          <a:p>
            <a:pPr algn="just"/>
            <a:r>
              <a:rPr lang="ru-RU" sz="1000" dirty="0" smtClean="0">
                <a:solidFill>
                  <a:srgbClr val="003760"/>
                </a:solidFill>
              </a:rPr>
              <a:t>2) Уметь связно рассказать об особенностях внешнего вида, жизненных проявлений животных (ящерицы и черепахи и т.п.).</a:t>
            </a:r>
          </a:p>
          <a:p>
            <a:pPr algn="just"/>
            <a:r>
              <a:rPr lang="ru-RU" sz="1000" dirty="0" smtClean="0">
                <a:solidFill>
                  <a:srgbClr val="003760"/>
                </a:solidFill>
              </a:rPr>
              <a:t>3) Различать бабочек, жуков. Знать цикл развития бабочек и жуков. Представлять себе, чем питаются насекомые. Знать, что муравьи и пчёлы живут большими семьями. Знать некоторые формы защиты насекомых (окраска, химическая защита).</a:t>
            </a:r>
          </a:p>
          <a:p>
            <a:pPr algn="just">
              <a:buNone/>
            </a:pPr>
            <a:endParaRPr lang="ru-RU" sz="1000" dirty="0" smtClean="0">
              <a:solidFill>
                <a:srgbClr val="003760"/>
              </a:solidFill>
            </a:endParaRPr>
          </a:p>
          <a:p>
            <a:pPr algn="just">
              <a:buNone/>
            </a:pPr>
            <a:r>
              <a:rPr lang="ru-RU" sz="1000" dirty="0" smtClean="0">
                <a:solidFill>
                  <a:srgbClr val="003760"/>
                </a:solidFill>
              </a:rPr>
              <a:t/>
            </a:r>
            <a:br>
              <a:rPr lang="ru-RU" sz="1000" dirty="0" smtClean="0">
                <a:solidFill>
                  <a:srgbClr val="003760"/>
                </a:solidFill>
              </a:rPr>
            </a:br>
            <a:r>
              <a:rPr lang="ru-RU" sz="1000" dirty="0" smtClean="0">
                <a:solidFill>
                  <a:srgbClr val="003760"/>
                </a:solidFill>
              </a:rPr>
              <a:t/>
            </a:r>
            <a:br>
              <a:rPr lang="ru-RU" sz="1000" dirty="0" smtClean="0">
                <a:solidFill>
                  <a:srgbClr val="003760"/>
                </a:solidFill>
              </a:rPr>
            </a:br>
            <a:endParaRPr lang="ru-RU" sz="1000" dirty="0">
              <a:solidFill>
                <a:srgbClr val="003760"/>
              </a:solidFill>
            </a:endParaRPr>
          </a:p>
        </p:txBody>
      </p:sp>
      <p:sp>
        <p:nvSpPr>
          <p:cNvPr id="4" name="Заголовок 1"/>
          <p:cNvSpPr txBox="1">
            <a:spLocks/>
          </p:cNvSpPr>
          <p:nvPr/>
        </p:nvSpPr>
        <p:spPr>
          <a:xfrm>
            <a:off x="357158" y="214290"/>
            <a:ext cx="8215370" cy="928694"/>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b="1" dirty="0" smtClean="0">
                <a:solidFill>
                  <a:srgbClr val="002060"/>
                </a:solidFill>
                <a:latin typeface="Times New Roman" pitchFamily="18" charset="0"/>
                <a:ea typeface="+mj-ea"/>
                <a:cs typeface="Times New Roman" pitchFamily="18" charset="0"/>
              </a:rPr>
              <a:t>Наблюдение на занятиях </a:t>
            </a:r>
            <a:endParaRPr lang="ru-RU" sz="3400" b="1" dirty="0" smtClean="0">
              <a:solidFill>
                <a:srgbClr val="002060"/>
              </a:solidFill>
              <a:latin typeface="Times New Roman" pitchFamily="18" charset="0"/>
              <a:ea typeface="+mj-ea"/>
              <a:cs typeface="Times New Roman" pitchFamily="18" charset="0"/>
            </a:endParaRP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13314" name="Picture 2" descr="http://zodorov.ru/metodicheskaya-razrabotka-ispolezovanie-metoda-proektov-pri-oz/11762_html_m76528e2a.jpg"/>
          <p:cNvPicPr>
            <a:picLocks noChangeAspect="1" noChangeArrowheads="1"/>
          </p:cNvPicPr>
          <p:nvPr/>
        </p:nvPicPr>
        <p:blipFill>
          <a:blip r:embed="rId2"/>
          <a:srcRect/>
          <a:stretch>
            <a:fillRect/>
          </a:stretch>
        </p:blipFill>
        <p:spPr bwMode="auto">
          <a:xfrm>
            <a:off x="5500694" y="2285992"/>
            <a:ext cx="3338506" cy="277177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78910"/>
            <a:ext cx="6850298" cy="849760"/>
          </a:xfrm>
        </p:spPr>
        <p:txBody>
          <a:bodyPr/>
          <a:lstStyle/>
          <a:p>
            <a:pPr algn="ct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785786" y="1285860"/>
            <a:ext cx="3214710" cy="3429023"/>
          </a:xfrm>
        </p:spPr>
        <p:txBody>
          <a:bodyPr>
            <a:normAutofit fontScale="77500" lnSpcReduction="20000"/>
          </a:bodyPr>
          <a:lstStyle/>
          <a:p>
            <a:pPr algn="just">
              <a:buNone/>
            </a:pPr>
            <a:r>
              <a:rPr lang="ru-RU" dirty="0" smtClean="0">
                <a:solidFill>
                  <a:srgbClr val="002060"/>
                </a:solidFill>
                <a:latin typeface="Times New Roman" pitchFamily="18" charset="0"/>
                <a:cs typeface="Times New Roman" pitchFamily="18" charset="0"/>
              </a:rPr>
              <a:t>   «Человек стал человеком, когда услышал шепот листьев и песню кузнечика, журчание весеннего ручья и звон серебряных колокольчиков в бездонном летнем небе, шорох снежинок и завывание вьюги за окном, ласковый плеск волны и торжественную тишину ночи,  – услышал, и, затаив дыхание, слушает сотни и тысячи лет чудесную музыку жизни».</a:t>
            </a:r>
          </a:p>
          <a:p>
            <a:pPr algn="r">
              <a:buNone/>
            </a:pPr>
            <a:r>
              <a:rPr lang="ru-RU" b="1" dirty="0" smtClean="0">
                <a:solidFill>
                  <a:srgbClr val="002060"/>
                </a:solidFill>
                <a:latin typeface="Times New Roman" pitchFamily="18" charset="0"/>
                <a:cs typeface="Times New Roman" pitchFamily="18" charset="0"/>
              </a:rPr>
              <a:t>                                                           В. А. Сухомлинский.</a:t>
            </a:r>
          </a:p>
          <a:p>
            <a:endParaRPr lang="ru-RU" dirty="0" smtClean="0">
              <a:solidFill>
                <a:srgbClr val="002060"/>
              </a:solidFill>
            </a:endParaRPr>
          </a:p>
          <a:p>
            <a:pPr>
              <a:buNone/>
            </a:pPr>
            <a:endParaRPr lang="ru-RU" dirty="0">
              <a:latin typeface="Times New Roman" pitchFamily="18" charset="0"/>
              <a:cs typeface="Times New Roman" pitchFamily="18" charset="0"/>
            </a:endParaRPr>
          </a:p>
        </p:txBody>
      </p:sp>
      <p:pic>
        <p:nvPicPr>
          <p:cNvPr id="4" name="Рисунок 3" descr="https://prikolnye-kartinki.ru/img/picture/Jan/30/c05bb1582cd0c288aa26e392e4142685/2.jpg"/>
          <p:cNvPicPr/>
          <p:nvPr/>
        </p:nvPicPr>
        <p:blipFill>
          <a:blip r:embed="rId2"/>
          <a:srcRect/>
          <a:stretch>
            <a:fillRect/>
          </a:stretch>
        </p:blipFill>
        <p:spPr bwMode="auto">
          <a:xfrm>
            <a:off x="4357686" y="1285860"/>
            <a:ext cx="4286280" cy="35004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57158" y="357166"/>
            <a:ext cx="8215370" cy="928694"/>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b="1" dirty="0" smtClean="0">
                <a:solidFill>
                  <a:srgbClr val="002060"/>
                </a:solidFill>
                <a:latin typeface="Times New Roman" pitchFamily="18" charset="0"/>
                <a:ea typeface="+mj-ea"/>
                <a:cs typeface="Times New Roman" pitchFamily="18" charset="0"/>
              </a:rPr>
              <a:t>Рассматривание картин, демонстрация диафильмов, кинофильмов </a:t>
            </a:r>
            <a:endParaRPr lang="ru-RU" sz="3400" b="1" dirty="0" smtClean="0">
              <a:solidFill>
                <a:srgbClr val="002060"/>
              </a:solidFill>
              <a:latin typeface="Times New Roman" pitchFamily="18" charset="0"/>
              <a:ea typeface="+mj-ea"/>
              <a:cs typeface="Times New Roman" pitchFamily="18" charset="0"/>
            </a:endParaRP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
        <p:nvSpPr>
          <p:cNvPr id="5" name="Содержимое 4"/>
          <p:cNvSpPr>
            <a:spLocks noGrp="1"/>
          </p:cNvSpPr>
          <p:nvPr>
            <p:ph idx="1"/>
          </p:nvPr>
        </p:nvSpPr>
        <p:spPr>
          <a:xfrm>
            <a:off x="285720" y="1071546"/>
            <a:ext cx="4286280" cy="5643601"/>
          </a:xfrm>
        </p:spPr>
        <p:txBody>
          <a:bodyPr>
            <a:noAutofit/>
          </a:bodyPr>
          <a:lstStyle/>
          <a:p>
            <a:pPr algn="just"/>
            <a:r>
              <a:rPr lang="ru-RU" sz="1400" dirty="0" smtClean="0">
                <a:solidFill>
                  <a:srgbClr val="003760"/>
                </a:solidFill>
              </a:rPr>
              <a:t>К группе наглядных методов относятся рассматривание картин, демонстрация кинофильмов, диафильмов и телефильмов.</a:t>
            </a:r>
          </a:p>
          <a:p>
            <a:pPr algn="just"/>
            <a:r>
              <a:rPr lang="ru-RU" sz="1400" dirty="0" smtClean="0">
                <a:solidFill>
                  <a:srgbClr val="003760"/>
                </a:solidFill>
              </a:rPr>
              <a:t>В детском саду использование этих методов позволяет решить разнообразные задачи уточнять и конкретизировать представления детей, систематизировать и обобщать их, формировать у детей эстетическое восприятие. </a:t>
            </a:r>
          </a:p>
          <a:p>
            <a:pPr algn="just"/>
            <a:r>
              <a:rPr lang="ru-RU" sz="1400" dirty="0" smtClean="0">
                <a:solidFill>
                  <a:srgbClr val="003760"/>
                </a:solidFill>
              </a:rPr>
              <a:t>Иллюстрированные пособия используются для ознакомления детей с природой в тех случаях, когда предметы и явления её не доступны для непосредственного наблюдения. Иллюстрации нужны для уточнения и расширения детских представлений о знакомых животных, растениях, сезонных явлениях в природе и т.п. Картины, диафильмы, кинофильмы, отображающие природу, должны вызвать у детей чувственное восприятие, близкие к восприятию действительности.</a:t>
            </a:r>
          </a:p>
          <a:p>
            <a:pPr algn="just">
              <a:buNone/>
            </a:pPr>
            <a:r>
              <a:rPr lang="ru-RU" sz="1400" dirty="0" smtClean="0">
                <a:solidFill>
                  <a:srgbClr val="003760"/>
                </a:solidFill>
              </a:rPr>
              <a:t> </a:t>
            </a:r>
            <a:br>
              <a:rPr lang="ru-RU" sz="1400" dirty="0" smtClean="0">
                <a:solidFill>
                  <a:srgbClr val="003760"/>
                </a:solidFill>
              </a:rPr>
            </a:br>
            <a:r>
              <a:rPr lang="ru-RU" sz="1400" dirty="0" smtClean="0">
                <a:solidFill>
                  <a:srgbClr val="003760"/>
                </a:solidFill>
              </a:rPr>
              <a:t/>
            </a:r>
            <a:br>
              <a:rPr lang="ru-RU" sz="1400" dirty="0" smtClean="0">
                <a:solidFill>
                  <a:srgbClr val="003760"/>
                </a:solidFill>
              </a:rPr>
            </a:br>
            <a:endParaRPr lang="ru-RU" sz="1400" dirty="0">
              <a:solidFill>
                <a:srgbClr val="003760"/>
              </a:solidFill>
            </a:endParaRPr>
          </a:p>
        </p:txBody>
      </p:sp>
      <p:pic>
        <p:nvPicPr>
          <p:cNvPr id="6" name="Рисунок 5" descr="C:\Users\user\Desktop\166.jpg"/>
          <p:cNvPicPr/>
          <p:nvPr/>
        </p:nvPicPr>
        <p:blipFill>
          <a:blip r:embed="rId2" cstate="print"/>
          <a:srcRect/>
          <a:stretch>
            <a:fillRect/>
          </a:stretch>
        </p:blipFill>
        <p:spPr bwMode="auto">
          <a:xfrm>
            <a:off x="5286380" y="1142984"/>
            <a:ext cx="3357586" cy="2640404"/>
          </a:xfrm>
          <a:prstGeom prst="rect">
            <a:avLst/>
          </a:prstGeom>
          <a:noFill/>
          <a:ln w="9525">
            <a:noFill/>
            <a:miter lim="800000"/>
            <a:headEnd/>
            <a:tailEnd/>
          </a:ln>
        </p:spPr>
      </p:pic>
      <p:pic>
        <p:nvPicPr>
          <p:cNvPr id="7" name="Рисунок 6" descr="http://svistanet.com/wp-content/uploads/2014/12/xudozhnik-Mark-Keathley-08.jpg"/>
          <p:cNvPicPr/>
          <p:nvPr/>
        </p:nvPicPr>
        <p:blipFill>
          <a:blip r:embed="rId3"/>
          <a:srcRect/>
          <a:stretch>
            <a:fillRect/>
          </a:stretch>
        </p:blipFill>
        <p:spPr bwMode="auto">
          <a:xfrm>
            <a:off x="5286380" y="3929066"/>
            <a:ext cx="3429024" cy="257176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2786057"/>
          </a:xfrm>
        </p:spPr>
        <p:txBody>
          <a:bodyPr>
            <a:noAutofit/>
          </a:bodyPr>
          <a:lstStyle/>
          <a:p>
            <a:pPr algn="just"/>
            <a:r>
              <a:rPr lang="ru-RU" sz="1050" dirty="0" smtClean="0">
                <a:solidFill>
                  <a:srgbClr val="003760"/>
                </a:solidFill>
              </a:rPr>
              <a:t>При ознакомлении детей с природой используются дидактические, сюжетные, предметные и художественные картины.</a:t>
            </a:r>
          </a:p>
          <a:p>
            <a:pPr algn="just"/>
            <a:r>
              <a:rPr lang="ru-RU" sz="1050" dirty="0" smtClean="0">
                <a:solidFill>
                  <a:srgbClr val="003760"/>
                </a:solidFill>
              </a:rPr>
              <a:t>Дидактические, сюжетные и предметные картины специально созданы как наглядные пособия для обучения детей. К таким картинам относятся серии «Четыре времени года», «Домашние животные», «Дикие животные», «Травянистые растения» и др. Они используются с различными дидактическими целями. Предметные картины в младших группах используют для уточнения и конкретизации представлений, их закрепления. В средней группе рассматривание картин направлено на расширение знаний детей. Это даёт возможность вывести их за пределы непосредственного опыта. Рассматривание картин используют также для систематизации и обобщения знания детей, в беседах, рассказах о природе. В старших группах предметные картины используют и для формирования понятий. К занятию воспитатель подбирает серию картин, организует рассматривание и анализ каждой картины. </a:t>
            </a:r>
          </a:p>
          <a:p>
            <a:pPr algn="just"/>
            <a:r>
              <a:rPr lang="ru-RU" sz="1050" dirty="0" smtClean="0">
                <a:solidFill>
                  <a:srgbClr val="003760"/>
                </a:solidFill>
              </a:rPr>
              <a:t>Рассматривание художественной картины может сопровождаться слушанием музыки и поэтических произведений. В работе по ознакомлению детей с природой используются также книжная графика (иллюстрации Е.Бианки, </a:t>
            </a:r>
            <a:r>
              <a:rPr lang="ru-RU" sz="1050" dirty="0" err="1" smtClean="0">
                <a:solidFill>
                  <a:srgbClr val="003760"/>
                </a:solidFill>
              </a:rPr>
              <a:t>Е.Чарушина</a:t>
            </a:r>
            <a:r>
              <a:rPr lang="ru-RU" sz="1050" dirty="0" smtClean="0">
                <a:solidFill>
                  <a:srgbClr val="003760"/>
                </a:solidFill>
              </a:rPr>
              <a:t>, Ю.Васнецова, А.Костровой, Г.Никольского, </a:t>
            </a:r>
            <a:r>
              <a:rPr lang="ru-RU" sz="1050" dirty="0" err="1" smtClean="0">
                <a:solidFill>
                  <a:srgbClr val="003760"/>
                </a:solidFill>
              </a:rPr>
              <a:t>А.Келейникова</a:t>
            </a:r>
            <a:r>
              <a:rPr lang="ru-RU" sz="1050" dirty="0" smtClean="0">
                <a:solidFill>
                  <a:srgbClr val="003760"/>
                </a:solidFill>
              </a:rPr>
              <a:t>, </a:t>
            </a:r>
            <a:r>
              <a:rPr lang="ru-RU" sz="1050" dirty="0" err="1" smtClean="0">
                <a:solidFill>
                  <a:srgbClr val="003760"/>
                </a:solidFill>
              </a:rPr>
              <a:t>Н.Басмановой</a:t>
            </a:r>
            <a:r>
              <a:rPr lang="ru-RU" sz="1050" dirty="0" smtClean="0">
                <a:solidFill>
                  <a:srgbClr val="003760"/>
                </a:solidFill>
              </a:rPr>
              <a:t>, </a:t>
            </a:r>
            <a:r>
              <a:rPr lang="ru-RU" sz="1050" dirty="0" err="1" smtClean="0">
                <a:solidFill>
                  <a:srgbClr val="003760"/>
                </a:solidFill>
              </a:rPr>
              <a:t>Я.Ярбусовой</a:t>
            </a:r>
            <a:r>
              <a:rPr lang="ru-RU" sz="1050" dirty="0" smtClean="0">
                <a:solidFill>
                  <a:srgbClr val="003760"/>
                </a:solidFill>
              </a:rPr>
              <a:t> и др.).  При ознакомлении детей с природой в детском саду использование </a:t>
            </a:r>
            <a:r>
              <a:rPr lang="ru-RU" sz="1050" dirty="0" err="1" smtClean="0">
                <a:solidFill>
                  <a:srgbClr val="003760"/>
                </a:solidFill>
              </a:rPr>
              <a:t>диапазитов</a:t>
            </a:r>
            <a:r>
              <a:rPr lang="ru-RU" sz="1050" dirty="0" smtClean="0">
                <a:solidFill>
                  <a:srgbClr val="003760"/>
                </a:solidFill>
              </a:rPr>
              <a:t>, диафильмов и телефильмов формирует у детей представления о динамике явлений природы – росте и развитии растений и животных, о труде взрослых, показывая явления, которые протекают в природе длительное время.</a:t>
            </a:r>
          </a:p>
          <a:p>
            <a:pPr algn="just">
              <a:buNone/>
            </a:pPr>
            <a:r>
              <a:rPr lang="ru-RU" sz="1050" dirty="0" smtClean="0">
                <a:solidFill>
                  <a:srgbClr val="003760"/>
                </a:solidFill>
              </a:rPr>
              <a:t/>
            </a:r>
            <a:br>
              <a:rPr lang="ru-RU" sz="1050" dirty="0" smtClean="0">
                <a:solidFill>
                  <a:srgbClr val="003760"/>
                </a:solidFill>
              </a:rPr>
            </a:br>
            <a:r>
              <a:rPr lang="ru-RU" sz="1050" dirty="0" smtClean="0">
                <a:solidFill>
                  <a:srgbClr val="003760"/>
                </a:solidFill>
              </a:rPr>
              <a:t/>
            </a:r>
            <a:br>
              <a:rPr lang="ru-RU" sz="1050" dirty="0" smtClean="0">
                <a:solidFill>
                  <a:srgbClr val="003760"/>
                </a:solidFill>
              </a:rPr>
            </a:br>
            <a:endParaRPr lang="ru-RU" sz="1050" dirty="0">
              <a:solidFill>
                <a:srgbClr val="003760"/>
              </a:solidFill>
            </a:endParaRPr>
          </a:p>
        </p:txBody>
      </p:sp>
      <p:pic>
        <p:nvPicPr>
          <p:cNvPr id="11266" name="Picture 2" descr="http://illustrators.ru/uploads/illustration/image/337714/main_337714_original.jpg"/>
          <p:cNvPicPr>
            <a:picLocks noChangeAspect="1" noChangeArrowheads="1"/>
          </p:cNvPicPr>
          <p:nvPr/>
        </p:nvPicPr>
        <p:blipFill>
          <a:blip r:embed="rId2"/>
          <a:srcRect/>
          <a:stretch>
            <a:fillRect/>
          </a:stretch>
        </p:blipFill>
        <p:spPr bwMode="auto">
          <a:xfrm>
            <a:off x="142844" y="3143248"/>
            <a:ext cx="4492956" cy="2857520"/>
          </a:xfrm>
          <a:prstGeom prst="rect">
            <a:avLst/>
          </a:prstGeom>
          <a:noFill/>
        </p:spPr>
      </p:pic>
      <p:pic>
        <p:nvPicPr>
          <p:cNvPr id="11268" name="Picture 4" descr="http://illustrators.ru/uploads/illustration/image/337709/main_337709_original.jpg"/>
          <p:cNvPicPr>
            <a:picLocks noChangeAspect="1" noChangeArrowheads="1"/>
          </p:cNvPicPr>
          <p:nvPr/>
        </p:nvPicPr>
        <p:blipFill>
          <a:blip r:embed="rId3"/>
          <a:srcRect/>
          <a:stretch>
            <a:fillRect/>
          </a:stretch>
        </p:blipFill>
        <p:spPr bwMode="auto">
          <a:xfrm>
            <a:off x="4643438" y="3143248"/>
            <a:ext cx="4143372" cy="295836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4071934" cy="5786454"/>
          </a:xfrm>
        </p:spPr>
        <p:txBody>
          <a:bodyPr>
            <a:normAutofit lnSpcReduction="10000"/>
          </a:bodyPr>
          <a:lstStyle/>
          <a:p>
            <a:pPr algn="just"/>
            <a:r>
              <a:rPr lang="ru-RU" sz="1200" dirty="0" smtClean="0">
                <a:solidFill>
                  <a:srgbClr val="003760"/>
                </a:solidFill>
              </a:rPr>
              <a:t>Углублению восприятия ознакомления с природой, совершенствованию знаний и навыков о ней служат праздники, концерты, организуемые в дошкольном учреждении. Праздничные утренники занимают особое место в системе ознакомления с природой в детском саду. </a:t>
            </a:r>
            <a:br>
              <a:rPr lang="ru-RU" sz="1200" dirty="0" smtClean="0">
                <a:solidFill>
                  <a:srgbClr val="003760"/>
                </a:solidFill>
              </a:rPr>
            </a:br>
            <a:r>
              <a:rPr lang="ru-RU" sz="1200" dirty="0" smtClean="0">
                <a:solidFill>
                  <a:srgbClr val="003760"/>
                </a:solidFill>
              </a:rPr>
              <a:t/>
            </a:r>
            <a:br>
              <a:rPr lang="ru-RU" sz="1200" dirty="0" smtClean="0">
                <a:solidFill>
                  <a:srgbClr val="003760"/>
                </a:solidFill>
              </a:rPr>
            </a:br>
            <a:r>
              <a:rPr lang="ru-RU" sz="1200" dirty="0" smtClean="0">
                <a:solidFill>
                  <a:srgbClr val="003760"/>
                </a:solidFill>
              </a:rPr>
              <a:t>В основе каждого утренника лежит главная идея, которая должна быть понята детьми, а значит должна быть преподнесена им в простой, доступной форме. </a:t>
            </a:r>
          </a:p>
          <a:p>
            <a:pPr algn="just"/>
            <a:r>
              <a:rPr lang="ru-RU" sz="1200" dirty="0" smtClean="0">
                <a:solidFill>
                  <a:srgbClr val="003760"/>
                </a:solidFill>
              </a:rPr>
              <a:t>Много ярких впечатлений приносит весёлый зимний праздник ёлки. И красочно убранная, светящаяся разноцветными огнями ёлка, и оформление зала (снежинки, серебряный дождь, зимний лес и домик снегурочки, забавные персонажи на сценах) – всё это обогащает детей новыми представлениями о природе. Дети замечают, как красивы на синем фоне нежные узоры снежинок, как красиво светится в полумраке ёлка.</a:t>
            </a:r>
          </a:p>
          <a:p>
            <a:pPr algn="just"/>
            <a:r>
              <a:rPr lang="ru-RU" sz="1200" dirty="0" smtClean="0">
                <a:solidFill>
                  <a:srgbClr val="003760"/>
                </a:solidFill>
              </a:rPr>
              <a:t>Летний праздник совершенно особый. Ребята прощаются с детским садом (подготовительная к школе группа). Праздник проводят на летней площадке – это придаёт ему особую прелесть, но диктует определённые условия в плане его оформления. Такие как цветные флажки, лёгкие яркие игрушки, букеты и гирлянды цветов – всё это естественно вливается в природное окружение, на фоне которого приходит праздник.</a:t>
            </a:r>
          </a:p>
          <a:p>
            <a:pPr algn="just"/>
            <a:endParaRPr lang="ru-RU" sz="1200" dirty="0">
              <a:solidFill>
                <a:srgbClr val="003760"/>
              </a:solidFill>
            </a:endParaRPr>
          </a:p>
        </p:txBody>
      </p:sp>
      <p:sp>
        <p:nvSpPr>
          <p:cNvPr id="4" name="Заголовок 1"/>
          <p:cNvSpPr txBox="1">
            <a:spLocks/>
          </p:cNvSpPr>
          <p:nvPr/>
        </p:nvSpPr>
        <p:spPr>
          <a:xfrm>
            <a:off x="357158" y="214290"/>
            <a:ext cx="8215370" cy="1143008"/>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r>
              <a:rPr lang="ru-RU" sz="2900" b="1" dirty="0" smtClean="0">
                <a:solidFill>
                  <a:srgbClr val="002060"/>
                </a:solidFill>
                <a:latin typeface="Times New Roman" pitchFamily="18" charset="0"/>
                <a:ea typeface="+mj-ea"/>
                <a:cs typeface="Times New Roman" pitchFamily="18" charset="0"/>
              </a:rPr>
              <a:t>Ознакомление детей с природой в процессе проведения праздников и утренников </a:t>
            </a:r>
            <a:endParaRPr lang="ru-RU" sz="3400" b="1" dirty="0" smtClean="0">
              <a:solidFill>
                <a:srgbClr val="002060"/>
              </a:solidFill>
              <a:latin typeface="Times New Roman" pitchFamily="18" charset="0"/>
              <a:ea typeface="+mj-ea"/>
              <a:cs typeface="Times New Roman" pitchFamily="18" charset="0"/>
            </a:endParaRPr>
          </a:p>
          <a:p>
            <a:pPr marL="0" marR="0" lvl="0" indent="0" algn="ctr" defTabSz="914400" rtl="0" eaLnBrk="1" fontAlgn="auto" latinLnBrk="0" hangingPunct="1">
              <a:lnSpc>
                <a:spcPct val="90000"/>
              </a:lnSpc>
              <a:spcBef>
                <a:spcPct val="0"/>
              </a:spcBef>
              <a:spcAft>
                <a:spcPts val="0"/>
              </a:spcAft>
              <a:buClrTx/>
              <a:buSzTx/>
              <a:buFont typeface="Arial" pitchFamily="34" charset="0"/>
              <a:buNone/>
              <a:tabLst/>
              <a:defRPr/>
            </a:pPr>
            <a:endParaRPr kumimoji="0" lang="ru-RU" sz="34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10242" name="Picture 2" descr="http://gde.ru/images/img_ru/474x354/16548660.jpg"/>
          <p:cNvPicPr>
            <a:picLocks noChangeAspect="1" noChangeArrowheads="1"/>
          </p:cNvPicPr>
          <p:nvPr/>
        </p:nvPicPr>
        <p:blipFill>
          <a:blip r:embed="rId2"/>
          <a:srcRect/>
          <a:stretch>
            <a:fillRect/>
          </a:stretch>
        </p:blipFill>
        <p:spPr bwMode="auto">
          <a:xfrm>
            <a:off x="4786314" y="1000108"/>
            <a:ext cx="3514718" cy="2624917"/>
          </a:xfrm>
          <a:prstGeom prst="rect">
            <a:avLst/>
          </a:prstGeom>
          <a:noFill/>
        </p:spPr>
      </p:pic>
      <p:pic>
        <p:nvPicPr>
          <p:cNvPr id="6" name="Рисунок 5" descr="http://humor.fm/uploads/posts/2016-06/1465846895_maxresdefault-1.jpg"/>
          <p:cNvPicPr/>
          <p:nvPr/>
        </p:nvPicPr>
        <p:blipFill>
          <a:blip r:embed="rId3"/>
          <a:srcRect/>
          <a:stretch>
            <a:fillRect/>
          </a:stretch>
        </p:blipFill>
        <p:spPr bwMode="auto">
          <a:xfrm>
            <a:off x="4786314" y="4000504"/>
            <a:ext cx="4113221" cy="238688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357166"/>
            <a:ext cx="6850298" cy="740854"/>
          </a:xfrm>
        </p:spPr>
        <p:txBody>
          <a:bodyPr>
            <a:normAutofit fontScale="90000"/>
          </a:bodyPr>
          <a:lstStyle/>
          <a:p>
            <a:pPr algn="ctr"/>
            <a:r>
              <a:rPr lang="ru-RU" b="1" dirty="0" smtClean="0">
                <a:solidFill>
                  <a:srgbClr val="003760"/>
                </a:solidFill>
              </a:rPr>
              <a:t>Ознакомление детей с природой. На заметку педагогу.</a:t>
            </a:r>
            <a:endParaRPr lang="ru-RU" b="1" dirty="0">
              <a:solidFill>
                <a:srgbClr val="003760"/>
              </a:solidFill>
            </a:endParaRPr>
          </a:p>
        </p:txBody>
      </p:sp>
      <p:sp>
        <p:nvSpPr>
          <p:cNvPr id="3" name="Содержимое 2"/>
          <p:cNvSpPr>
            <a:spLocks noGrp="1"/>
          </p:cNvSpPr>
          <p:nvPr>
            <p:ph idx="1"/>
          </p:nvPr>
        </p:nvSpPr>
        <p:spPr>
          <a:xfrm>
            <a:off x="0" y="3786190"/>
            <a:ext cx="8858312" cy="3214686"/>
          </a:xfrm>
        </p:spPr>
        <p:txBody>
          <a:bodyPr>
            <a:noAutofit/>
          </a:bodyPr>
          <a:lstStyle/>
          <a:p>
            <a:pPr marL="502920" indent="-457200" algn="just">
              <a:buFont typeface="Wingdings" pitchFamily="2" charset="2"/>
              <a:buChar char="v"/>
            </a:pPr>
            <a:r>
              <a:rPr lang="ru-RU" sz="1200" dirty="0" smtClean="0">
                <a:solidFill>
                  <a:srgbClr val="003760"/>
                </a:solidFill>
              </a:rPr>
              <a:t>Воспитатель должен стимулировать активную познавательную деятельность детей, формировать у них правильное представление о природе на основе ярких, живых непосредственных наблюдений. </a:t>
            </a:r>
          </a:p>
          <a:p>
            <a:pPr marL="502920" indent="-457200" algn="just">
              <a:buFont typeface="Wingdings" pitchFamily="2" charset="2"/>
              <a:buChar char="v"/>
            </a:pPr>
            <a:r>
              <a:rPr lang="ru-RU" sz="1200" dirty="0" smtClean="0">
                <a:solidFill>
                  <a:srgbClr val="003760"/>
                </a:solidFill>
              </a:rPr>
              <a:t>Воспитатель должен учить детей правильно соотносить слова с воспринимаемыми предметами, чтобы каждое слово было наполнено конкретным близким ребёнку содержанием. </a:t>
            </a:r>
          </a:p>
          <a:p>
            <a:pPr marL="502920" indent="-457200" algn="just">
              <a:buFont typeface="Wingdings" pitchFamily="2" charset="2"/>
              <a:buChar char="v"/>
            </a:pPr>
            <a:r>
              <a:rPr lang="ru-RU" sz="1200" dirty="0" smtClean="0">
                <a:solidFill>
                  <a:srgbClr val="003760"/>
                </a:solidFill>
              </a:rPr>
              <a:t>Часто воспитатели сетуют на то, что парк, сквер от них находятся далеко, поэтому трудно найти объекты для наблюдения. Однако присмотритесь внимательно вокруг, как много есть интересных объектов, которые окружают нас (деревья, кустарники, песок, глина, цветы и т.п.). Воспитатель также должен наметить цель, выбрать формы организации наблюдения, выбрать методы и приёмы проведения наблюдения. </a:t>
            </a:r>
          </a:p>
          <a:p>
            <a:pPr marL="502920" indent="-457200" algn="just">
              <a:buFont typeface="Wingdings" pitchFamily="2" charset="2"/>
              <a:buChar char="v"/>
            </a:pPr>
            <a:r>
              <a:rPr lang="ru-RU" sz="1200" dirty="0" smtClean="0">
                <a:solidFill>
                  <a:srgbClr val="003760"/>
                </a:solidFill>
              </a:rPr>
              <a:t>Хорошее знание о природе помогает воспитателю формировать правильное представление о ней и наоборот большие трудности испытывают воспитатели в работе с детьми, когда эти знания недостаточны.</a:t>
            </a:r>
          </a:p>
          <a:p>
            <a:pPr marL="502920" indent="-457200" algn="just">
              <a:buNone/>
            </a:pPr>
            <a:r>
              <a:rPr lang="ru-RU" sz="1200" dirty="0" smtClean="0">
                <a:solidFill>
                  <a:srgbClr val="003760"/>
                </a:solidFill>
              </a:rPr>
              <a:t/>
            </a:r>
            <a:br>
              <a:rPr lang="ru-RU" sz="1200" dirty="0" smtClean="0">
                <a:solidFill>
                  <a:srgbClr val="003760"/>
                </a:solidFill>
              </a:rPr>
            </a:br>
            <a:r>
              <a:rPr lang="ru-RU" sz="1200" dirty="0" smtClean="0">
                <a:solidFill>
                  <a:srgbClr val="003760"/>
                </a:solidFill>
              </a:rPr>
              <a:t/>
            </a:r>
            <a:br>
              <a:rPr lang="ru-RU" sz="1200" dirty="0" smtClean="0">
                <a:solidFill>
                  <a:srgbClr val="003760"/>
                </a:solidFill>
              </a:rPr>
            </a:br>
            <a:endParaRPr lang="ru-RU" sz="1200" dirty="0" smtClean="0">
              <a:solidFill>
                <a:srgbClr val="003760"/>
              </a:solidFill>
            </a:endParaRPr>
          </a:p>
          <a:p>
            <a:pPr algn="just"/>
            <a:endParaRPr lang="ru-RU" sz="1200" dirty="0">
              <a:solidFill>
                <a:srgbClr val="003760"/>
              </a:solidFill>
            </a:endParaRPr>
          </a:p>
        </p:txBody>
      </p:sp>
      <p:pic>
        <p:nvPicPr>
          <p:cNvPr id="6" name="Рисунок 5" descr="C:\Users\user\Desktop\i.jpg"/>
          <p:cNvPicPr/>
          <p:nvPr/>
        </p:nvPicPr>
        <p:blipFill>
          <a:blip r:embed="rId2" cstate="print"/>
          <a:srcRect/>
          <a:stretch>
            <a:fillRect/>
          </a:stretch>
        </p:blipFill>
        <p:spPr bwMode="auto">
          <a:xfrm>
            <a:off x="3000364" y="1357298"/>
            <a:ext cx="3481054" cy="231719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6850298" cy="812292"/>
          </a:xfrm>
        </p:spPr>
        <p:txBody>
          <a:bodyPr>
            <a:noAutofit/>
          </a:bodyPr>
          <a:lstStyle/>
          <a:p>
            <a:pPr algn="ctr"/>
            <a:r>
              <a:rPr lang="ru-RU" sz="2400" b="1" dirty="0" smtClean="0">
                <a:solidFill>
                  <a:srgbClr val="003760"/>
                </a:solidFill>
              </a:rPr>
              <a:t>Примеры занятий по ознакомлению детей с природой</a:t>
            </a:r>
            <a:endParaRPr lang="ru-RU" sz="2400" b="1" dirty="0">
              <a:solidFill>
                <a:srgbClr val="003760"/>
              </a:solidFill>
            </a:endParaRPr>
          </a:p>
        </p:txBody>
      </p:sp>
      <p:sp>
        <p:nvSpPr>
          <p:cNvPr id="3" name="Содержимое 2"/>
          <p:cNvSpPr>
            <a:spLocks noGrp="1"/>
          </p:cNvSpPr>
          <p:nvPr>
            <p:ph idx="1"/>
          </p:nvPr>
        </p:nvSpPr>
        <p:spPr>
          <a:xfrm>
            <a:off x="357158" y="1285860"/>
            <a:ext cx="4429156" cy="5572140"/>
          </a:xfrm>
        </p:spPr>
        <p:txBody>
          <a:bodyPr>
            <a:normAutofit fontScale="55000" lnSpcReduction="20000"/>
          </a:bodyPr>
          <a:lstStyle/>
          <a:p>
            <a:pPr algn="just"/>
            <a:r>
              <a:rPr lang="ru-RU" b="1" dirty="0" smtClean="0">
                <a:solidFill>
                  <a:srgbClr val="003760"/>
                </a:solidFill>
              </a:rPr>
              <a:t>«Наблюдение за рыбкой»</a:t>
            </a:r>
            <a:endParaRPr lang="ru-RU" dirty="0" smtClean="0">
              <a:solidFill>
                <a:srgbClr val="003760"/>
              </a:solidFill>
            </a:endParaRPr>
          </a:p>
          <a:p>
            <a:pPr algn="just"/>
            <a:r>
              <a:rPr lang="ru-RU" b="1" dirty="0" smtClean="0">
                <a:solidFill>
                  <a:srgbClr val="003760"/>
                </a:solidFill>
              </a:rPr>
              <a:t>Программный материал:</a:t>
            </a:r>
            <a:r>
              <a:rPr lang="ru-RU" dirty="0" smtClean="0">
                <a:solidFill>
                  <a:srgbClr val="003760"/>
                </a:solidFill>
              </a:rPr>
              <a:t> первоначальные представления о рыбе: плавает в воде, хватает корм ртом. </a:t>
            </a:r>
            <a:r>
              <a:rPr lang="ru-RU" b="1" dirty="0" smtClean="0">
                <a:solidFill>
                  <a:srgbClr val="003760"/>
                </a:solidFill>
              </a:rPr>
              <a:t>Оборудование:</a:t>
            </a:r>
            <a:r>
              <a:rPr lang="ru-RU" dirty="0" smtClean="0">
                <a:solidFill>
                  <a:srgbClr val="003760"/>
                </a:solidFill>
              </a:rPr>
              <a:t> аквариум с рыбкой, таз с водой комнатной температуры, сухой корм, сачок, кормушка.</a:t>
            </a:r>
          </a:p>
          <a:p>
            <a:pPr algn="just"/>
            <a:r>
              <a:rPr lang="ru-RU" b="1" dirty="0" smtClean="0">
                <a:solidFill>
                  <a:srgbClr val="003760"/>
                </a:solidFill>
              </a:rPr>
              <a:t>Ход занятия. </a:t>
            </a:r>
            <a:r>
              <a:rPr lang="ru-RU" dirty="0" smtClean="0">
                <a:solidFill>
                  <a:srgbClr val="003760"/>
                </a:solidFill>
              </a:rPr>
              <a:t>Воспитатель: - Дети посмотрите, какая у нас красивая рыбка. Я поймаю рыбку сачком, пересажу её в таз с водой, и мы посмотрим, как рыбка плавает в воде. (Пускает рыбку в таз с водой). Вот поплыла рыбка к Тимуру, а теперь к Тане, к Машеньке. К кому теперь поплыла рыбка? Что делает рыбка в воде с хвостом? Покажите рукой, как она делает хвостиком, когда плавает.</a:t>
            </a:r>
          </a:p>
          <a:p>
            <a:pPr algn="just"/>
            <a:r>
              <a:rPr lang="ru-RU" dirty="0" smtClean="0">
                <a:solidFill>
                  <a:srgbClr val="003760"/>
                </a:solidFill>
              </a:rPr>
              <a:t>Теперь пересадим рыбку опять в аквариум и покормим её. (Воспитатель бросает корм в кормушку). Дети посмотрите, у рыбки есть рот. Вот она ловит ртом корм. Съела корм. Опять плывёт. Вот она увидела и съела корм. Дети все видели, как плывёт рыбка и ест корм. Теперь пойдём гулять, а завтра опять будем кормить рыбок.</a:t>
            </a:r>
          </a:p>
          <a:p>
            <a:pPr algn="just"/>
            <a:r>
              <a:rPr lang="ru-RU" dirty="0" smtClean="0">
                <a:solidFill>
                  <a:srgbClr val="003760"/>
                </a:solidFill>
              </a:rPr>
              <a:t>Основным приёмом воспитателя на этом занятии является показ с такими пояснениями, которые приближают объект к детям («Поплыла рыбка к Тимуру, а теперь к Тане» и т.д.). Это повышает интерес у детей к наблюдениям. То же самое значение имеет и пересадка рыб из аквариума в таз, а затем обратно в аквариум. Игровой приём подражания руками и движениями рыбке – заставляет детей ещё раз понаблюдать за ней.</a:t>
            </a:r>
          </a:p>
          <a:p>
            <a:pPr algn="just"/>
            <a:r>
              <a:rPr lang="ru-RU" dirty="0" smtClean="0">
                <a:solidFill>
                  <a:srgbClr val="003760"/>
                </a:solidFill>
              </a:rPr>
              <a:t>Пользуясь подобными приёмами можно наблюдать с детьми на занятиях с другими животными.</a:t>
            </a:r>
          </a:p>
          <a:p>
            <a:pPr algn="just"/>
            <a:endParaRPr lang="ru-RU" dirty="0">
              <a:solidFill>
                <a:srgbClr val="003760"/>
              </a:solidFill>
            </a:endParaRPr>
          </a:p>
        </p:txBody>
      </p:sp>
      <p:pic>
        <p:nvPicPr>
          <p:cNvPr id="2050" name="Picture 2" descr="http://yt3.ggpht.com/-trOzYcDIeTU/AAAAAAAAAAI/AAAAAAAAAAA/ZW-s3f3J47o/s900-c-k-no-mo-rj-c0xffffff/photo.jpg"/>
          <p:cNvPicPr>
            <a:picLocks noChangeAspect="1" noChangeArrowheads="1"/>
          </p:cNvPicPr>
          <p:nvPr/>
        </p:nvPicPr>
        <p:blipFill>
          <a:blip r:embed="rId2"/>
          <a:srcRect/>
          <a:stretch>
            <a:fillRect/>
          </a:stretch>
        </p:blipFill>
        <p:spPr bwMode="auto">
          <a:xfrm>
            <a:off x="5214942" y="2214554"/>
            <a:ext cx="2757454" cy="275745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5000660" cy="6357958"/>
          </a:xfrm>
        </p:spPr>
        <p:txBody>
          <a:bodyPr>
            <a:noAutofit/>
          </a:bodyPr>
          <a:lstStyle/>
          <a:p>
            <a:pPr algn="just"/>
            <a:r>
              <a:rPr lang="ru-RU" sz="1200" b="1" dirty="0" smtClean="0">
                <a:solidFill>
                  <a:srgbClr val="003760"/>
                </a:solidFill>
              </a:rPr>
              <a:t>Наблюдение и знакомство с зайцем, лисой, медведем»</a:t>
            </a:r>
            <a:endParaRPr lang="ru-RU" sz="1200" dirty="0" smtClean="0">
              <a:solidFill>
                <a:srgbClr val="003760"/>
              </a:solidFill>
            </a:endParaRPr>
          </a:p>
          <a:p>
            <a:pPr algn="just"/>
            <a:r>
              <a:rPr lang="ru-RU" sz="1200" b="1" dirty="0" smtClean="0">
                <a:solidFill>
                  <a:srgbClr val="003760"/>
                </a:solidFill>
              </a:rPr>
              <a:t>Программное содержание:</a:t>
            </a:r>
            <a:r>
              <a:rPr lang="ru-RU" sz="1200" dirty="0" smtClean="0">
                <a:solidFill>
                  <a:srgbClr val="003760"/>
                </a:solidFill>
              </a:rPr>
              <a:t> учить выделять и называть части тела животных, а также выявлять их отличительные особенности (длинные уши, короткий хвост у зайца; коричневая окраска у медведя; маленькие уши, большой пушистый хвост, рыжая окраска у лисы), познакомить с некоторыми сведениями об условиях их жизни, особенностях поведения (живут в лесу, заяц скачет, есть траву, лиса бегает, ловит мышей, медведь ходит, ищет ягоды, мёд).</a:t>
            </a:r>
          </a:p>
          <a:p>
            <a:pPr algn="just"/>
            <a:r>
              <a:rPr lang="ru-RU" sz="1200" b="1" dirty="0" smtClean="0">
                <a:solidFill>
                  <a:srgbClr val="003760"/>
                </a:solidFill>
              </a:rPr>
              <a:t>Материал:</a:t>
            </a:r>
            <a:r>
              <a:rPr lang="ru-RU" sz="1200" dirty="0" smtClean="0">
                <a:solidFill>
                  <a:srgbClr val="003760"/>
                </a:solidFill>
              </a:rPr>
              <a:t> мягкие игрушки медведя, зайчика, лисы; кукольная мебель стол и два стула, угощения для зверей: бочонок с мёдом, морковь, травка, картины с изображением леса и гор.</a:t>
            </a:r>
          </a:p>
          <a:p>
            <a:pPr algn="just"/>
            <a:r>
              <a:rPr lang="ru-RU" sz="1200" b="1" dirty="0" smtClean="0">
                <a:solidFill>
                  <a:srgbClr val="003760"/>
                </a:solidFill>
              </a:rPr>
              <a:t>Ход занятия:</a:t>
            </a:r>
            <a:r>
              <a:rPr lang="ru-RU" sz="1200" dirty="0" smtClean="0">
                <a:solidFill>
                  <a:srgbClr val="003760"/>
                </a:solidFill>
              </a:rPr>
              <a:t> воспитатель вывешивает картину, говорит, что в лесу и в горах, который на ней изображён, живут много разных животных. Некоторые из них сегодня пришли к ребятам в гости. Показывает мишку, спрашивает,- «кто это?» Предлагает хорошо рассмотреть мишку, сказать какой он, назвать части тела. Акцентирует внимание детей на характерных особенностях медведя. Рассказывает, что мишка пришёл не один, а со своим братом, звери ходили по лесу вместе, искали мёд и орехи, которые они очень любят, но ничего не нашли, и попали в гости к ребятам. Воспитатель предлагает угостить медведей их любимой едой. Далее воспитатель загадывает загадку.</a:t>
            </a:r>
          </a:p>
          <a:p>
            <a:pPr algn="just"/>
            <a:r>
              <a:rPr lang="ru-RU" sz="1200" dirty="0" smtClean="0">
                <a:solidFill>
                  <a:srgbClr val="003760"/>
                </a:solidFill>
              </a:rPr>
              <a:t>«По лесу прыг-прыг, по травке тык-тык», - предлагает малышам отгадать, кто ещё к ним пришёл. Показывает зайчика. Дети рассматривают его. Воспитатель предлагает угостить зайчика морковкой. Воспитатель сообщает, что к детям пришёл ещё один гость – лисичка. Дети рассматривают игрушку. Воспитатель предлагает усадить лисичку за стол, и угостить мёдом, морковкой, но лиса отказывается.</a:t>
            </a:r>
          </a:p>
          <a:p>
            <a:pPr algn="just"/>
            <a:endParaRPr lang="ru-RU" sz="1200" dirty="0">
              <a:solidFill>
                <a:srgbClr val="003760"/>
              </a:solidFill>
            </a:endParaRPr>
          </a:p>
        </p:txBody>
      </p:sp>
      <p:pic>
        <p:nvPicPr>
          <p:cNvPr id="4" name="Рисунок 3" descr="http://eka-raduga.ru/gallery/catalog/5526dbf43f542/f/1473000/5755cbc4719d2.jpg"/>
          <p:cNvPicPr/>
          <p:nvPr/>
        </p:nvPicPr>
        <p:blipFill>
          <a:blip r:embed="rId2" cstate="print"/>
          <a:srcRect/>
          <a:stretch>
            <a:fillRect/>
          </a:stretch>
        </p:blipFill>
        <p:spPr bwMode="auto">
          <a:xfrm>
            <a:off x="5857884" y="428604"/>
            <a:ext cx="1911686" cy="1911686"/>
          </a:xfrm>
          <a:prstGeom prst="rect">
            <a:avLst/>
          </a:prstGeom>
          <a:noFill/>
          <a:ln w="9525">
            <a:noFill/>
            <a:miter lim="800000"/>
            <a:headEnd/>
            <a:tailEnd/>
          </a:ln>
        </p:spPr>
      </p:pic>
      <p:pic>
        <p:nvPicPr>
          <p:cNvPr id="5" name="Рисунок 4" descr="http://deticarnaval.ru/published/publicdata/CRAZYFASDETICAR/attachments/SC/products_pictures/34747mytoysall.jpg"/>
          <p:cNvPicPr/>
          <p:nvPr/>
        </p:nvPicPr>
        <p:blipFill>
          <a:blip r:embed="rId3"/>
          <a:srcRect/>
          <a:stretch>
            <a:fillRect/>
          </a:stretch>
        </p:blipFill>
        <p:spPr bwMode="auto">
          <a:xfrm>
            <a:off x="5786446" y="2500306"/>
            <a:ext cx="2143140" cy="2359002"/>
          </a:xfrm>
          <a:prstGeom prst="rect">
            <a:avLst/>
          </a:prstGeom>
          <a:noFill/>
          <a:ln w="9525">
            <a:noFill/>
            <a:miter lim="800000"/>
            <a:headEnd/>
            <a:tailEnd/>
          </a:ln>
        </p:spPr>
      </p:pic>
      <p:pic>
        <p:nvPicPr>
          <p:cNvPr id="6" name="Рисунок 5" descr="http://www.uenchik.ru/media/import_files/7d/7d045704-5172-11e1-846d-002354bdf3f7_7f11df11-5304-11e1-846d-002354bdf3f7.jpeg"/>
          <p:cNvPicPr/>
          <p:nvPr/>
        </p:nvPicPr>
        <p:blipFill>
          <a:blip r:embed="rId4"/>
          <a:srcRect/>
          <a:stretch>
            <a:fillRect/>
          </a:stretch>
        </p:blipFill>
        <p:spPr bwMode="auto">
          <a:xfrm>
            <a:off x="5929322" y="5000636"/>
            <a:ext cx="2130078" cy="16430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0"/>
            <a:ext cx="6850298" cy="1000108"/>
          </a:xfrm>
        </p:spPr>
        <p:txBody>
          <a:bodyPr>
            <a:normAutofit/>
          </a:bodyPr>
          <a:lstStyle/>
          <a:p>
            <a:pPr algn="ctr"/>
            <a:r>
              <a:rPr lang="ru-RU" sz="2400" b="1" dirty="0" smtClean="0">
                <a:solidFill>
                  <a:srgbClr val="003760"/>
                </a:solidFill>
              </a:rPr>
              <a:t>Дидактические игры по ознакомлению дошкольников с миром природы</a:t>
            </a:r>
            <a:endParaRPr lang="ru-RU" sz="2400" b="1" dirty="0">
              <a:solidFill>
                <a:srgbClr val="003760"/>
              </a:solidFill>
            </a:endParaRPr>
          </a:p>
        </p:txBody>
      </p:sp>
      <p:sp>
        <p:nvSpPr>
          <p:cNvPr id="3" name="Содержимое 2"/>
          <p:cNvSpPr>
            <a:spLocks noGrp="1"/>
          </p:cNvSpPr>
          <p:nvPr>
            <p:ph idx="1"/>
          </p:nvPr>
        </p:nvSpPr>
        <p:spPr>
          <a:xfrm>
            <a:off x="214282" y="1142984"/>
            <a:ext cx="5000660" cy="5286412"/>
          </a:xfrm>
        </p:spPr>
        <p:txBody>
          <a:bodyPr/>
          <a:lstStyle/>
          <a:p>
            <a:pPr algn="just"/>
            <a:r>
              <a:rPr lang="ru-RU" dirty="0" smtClean="0">
                <a:solidFill>
                  <a:srgbClr val="003760"/>
                </a:solidFill>
              </a:rPr>
              <a:t>Дидактические игры по характеру используемого материала делятся на </a:t>
            </a:r>
            <a:r>
              <a:rPr lang="ru-RU" i="1" dirty="0" smtClean="0">
                <a:solidFill>
                  <a:srgbClr val="003760"/>
                </a:solidFill>
              </a:rPr>
              <a:t>предметные игры, настольно-печатные и словесные.</a:t>
            </a:r>
            <a:endParaRPr lang="ru-RU" dirty="0" smtClean="0">
              <a:solidFill>
                <a:srgbClr val="003760"/>
              </a:solidFill>
            </a:endParaRPr>
          </a:p>
          <a:p>
            <a:pPr algn="just">
              <a:buNone/>
            </a:pPr>
            <a:r>
              <a:rPr lang="ru-RU" b="1" dirty="0" smtClean="0">
                <a:solidFill>
                  <a:srgbClr val="003760"/>
                </a:solidFill>
              </a:rPr>
              <a:t>Экологические дидактические игры условно можно разделить на группы:</a:t>
            </a:r>
          </a:p>
          <a:p>
            <a:pPr lvl="0" algn="just">
              <a:buFont typeface="Wingdings" pitchFamily="2" charset="2"/>
              <a:buChar char="v"/>
            </a:pPr>
            <a:r>
              <a:rPr lang="ru-RU" dirty="0" smtClean="0">
                <a:solidFill>
                  <a:srgbClr val="003760"/>
                </a:solidFill>
              </a:rPr>
              <a:t>Игры на ознакомление с многообразием животного и растительного мира; </a:t>
            </a:r>
          </a:p>
          <a:p>
            <a:pPr lvl="0" algn="just">
              <a:buFont typeface="Wingdings" pitchFamily="2" charset="2"/>
              <a:buChar char="v"/>
            </a:pPr>
            <a:r>
              <a:rPr lang="ru-RU" dirty="0" smtClean="0">
                <a:solidFill>
                  <a:srgbClr val="003760"/>
                </a:solidFill>
              </a:rPr>
              <a:t>Игры на ознакомление с явлениями природы;</a:t>
            </a:r>
          </a:p>
          <a:p>
            <a:pPr lvl="0" algn="just">
              <a:buFont typeface="Wingdings" pitchFamily="2" charset="2"/>
              <a:buChar char="v"/>
            </a:pPr>
            <a:r>
              <a:rPr lang="ru-RU" dirty="0" smtClean="0">
                <a:solidFill>
                  <a:srgbClr val="003760"/>
                </a:solidFill>
              </a:rPr>
              <a:t>Игры на формирование нравственного отношения к природе.</a:t>
            </a:r>
          </a:p>
          <a:p>
            <a:pPr algn="just"/>
            <a:endParaRPr lang="ru-RU" dirty="0">
              <a:solidFill>
                <a:srgbClr val="003760"/>
              </a:solidFill>
            </a:endParaRPr>
          </a:p>
        </p:txBody>
      </p:sp>
      <p:pic>
        <p:nvPicPr>
          <p:cNvPr id="8194" name="Picture 2" descr="http://sp-sunshine.com/files/699/69921d60f35c63de351e8307f479ba05.jpg"/>
          <p:cNvPicPr>
            <a:picLocks noChangeAspect="1" noChangeArrowheads="1"/>
          </p:cNvPicPr>
          <p:nvPr/>
        </p:nvPicPr>
        <p:blipFill>
          <a:blip r:embed="rId2" cstate="print"/>
          <a:srcRect/>
          <a:stretch>
            <a:fillRect/>
          </a:stretch>
        </p:blipFill>
        <p:spPr bwMode="auto">
          <a:xfrm>
            <a:off x="5500694" y="2143116"/>
            <a:ext cx="3290180" cy="241005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14290"/>
            <a:ext cx="6850298" cy="669416"/>
          </a:xfrm>
        </p:spPr>
        <p:txBody>
          <a:bodyPr>
            <a:normAutofit/>
          </a:bodyPr>
          <a:lstStyle/>
          <a:p>
            <a:pPr algn="ctr"/>
            <a:r>
              <a:rPr lang="ru-RU" sz="2800" b="1" dirty="0" smtClean="0">
                <a:solidFill>
                  <a:srgbClr val="003760"/>
                </a:solidFill>
              </a:rPr>
              <a:t>Дидактические игры на сравнение </a:t>
            </a:r>
            <a:endParaRPr lang="ru-RU" sz="2800" b="1" dirty="0">
              <a:solidFill>
                <a:srgbClr val="003760"/>
              </a:solidFill>
            </a:endParaRPr>
          </a:p>
        </p:txBody>
      </p:sp>
      <p:sp>
        <p:nvSpPr>
          <p:cNvPr id="3" name="Содержимое 2"/>
          <p:cNvSpPr>
            <a:spLocks noGrp="1"/>
          </p:cNvSpPr>
          <p:nvPr>
            <p:ph idx="1"/>
          </p:nvPr>
        </p:nvSpPr>
        <p:spPr>
          <a:xfrm>
            <a:off x="142844" y="1071546"/>
            <a:ext cx="4643470" cy="5429287"/>
          </a:xfrm>
        </p:spPr>
        <p:txBody>
          <a:bodyPr>
            <a:normAutofit fontScale="92500" lnSpcReduction="20000"/>
          </a:bodyPr>
          <a:lstStyle/>
          <a:p>
            <a:pPr algn="just"/>
            <a:r>
              <a:rPr lang="ru-RU" i="1" u="sng" dirty="0" smtClean="0">
                <a:solidFill>
                  <a:srgbClr val="003760"/>
                </a:solidFill>
              </a:rPr>
              <a:t>«Похож – не похож»</a:t>
            </a:r>
            <a:r>
              <a:rPr lang="ru-RU" dirty="0" smtClean="0">
                <a:solidFill>
                  <a:srgbClr val="003760"/>
                </a:solidFill>
              </a:rPr>
              <a:t> </a:t>
            </a:r>
          </a:p>
          <a:p>
            <a:pPr algn="just">
              <a:buNone/>
            </a:pPr>
            <a:r>
              <a:rPr lang="ru-RU" i="1" dirty="0" smtClean="0">
                <a:solidFill>
                  <a:srgbClr val="003760"/>
                </a:solidFill>
              </a:rPr>
              <a:t>Цель:</a:t>
            </a:r>
            <a:r>
              <a:rPr lang="ru-RU" dirty="0" smtClean="0">
                <a:solidFill>
                  <a:srgbClr val="003760"/>
                </a:solidFill>
              </a:rPr>
              <a:t> учить детей сравнивать предметы, находить в них признаки различия, сходства, узнавать предметы по описанию.</a:t>
            </a:r>
          </a:p>
          <a:p>
            <a:pPr algn="just">
              <a:buNone/>
            </a:pPr>
            <a:r>
              <a:rPr lang="ru-RU" dirty="0" smtClean="0">
                <a:solidFill>
                  <a:srgbClr val="003760"/>
                </a:solidFill>
              </a:rPr>
              <a:t>Материал: картинки (грибы – белый, лисичка, подберезовик, ложная лисичка, мухомор, поганка; животные – лиса, волк, собака, кошка, змея, ящерица; насекомые – бабочка, мотылек, оса, пчела, муха, стрекоза)</a:t>
            </a:r>
          </a:p>
          <a:p>
            <a:pPr algn="just">
              <a:buNone/>
            </a:pPr>
            <a:r>
              <a:rPr lang="ru-RU" i="1" dirty="0" smtClean="0">
                <a:solidFill>
                  <a:srgbClr val="003760"/>
                </a:solidFill>
              </a:rPr>
              <a:t>Ход игры:</a:t>
            </a:r>
            <a:r>
              <a:rPr lang="ru-RU" dirty="0" smtClean="0">
                <a:solidFill>
                  <a:srgbClr val="003760"/>
                </a:solidFill>
              </a:rPr>
              <a:t> детям предлагается рассмотреть различные предметы и сказать, чем они похожи, а чем различаются (грибы – белый, лисичка, подберезовик, ложная лисичка, мухомор, поганка; животные – лиса, волк, собака, кошка, змея, ящерица; насекомые – бабочка, мотылек, оса, пчела, муха, стрекоза).</a:t>
            </a:r>
          </a:p>
          <a:p>
            <a:pPr algn="just"/>
            <a:endParaRPr lang="ru-RU" dirty="0" smtClean="0">
              <a:solidFill>
                <a:srgbClr val="003760"/>
              </a:solidFill>
            </a:endParaRPr>
          </a:p>
          <a:p>
            <a:pPr algn="just"/>
            <a:endParaRPr lang="ru-RU" dirty="0">
              <a:solidFill>
                <a:srgbClr val="003760"/>
              </a:solidFill>
            </a:endParaRPr>
          </a:p>
        </p:txBody>
      </p:sp>
      <p:pic>
        <p:nvPicPr>
          <p:cNvPr id="7170" name="Picture 2" descr="http://59mir.ru/s-nazvanijami/image/27682.jpg"/>
          <p:cNvPicPr>
            <a:picLocks noChangeAspect="1" noChangeArrowheads="1"/>
          </p:cNvPicPr>
          <p:nvPr/>
        </p:nvPicPr>
        <p:blipFill>
          <a:blip r:embed="rId2"/>
          <a:srcRect/>
          <a:stretch>
            <a:fillRect/>
          </a:stretch>
        </p:blipFill>
        <p:spPr bwMode="auto">
          <a:xfrm>
            <a:off x="4857752" y="2214554"/>
            <a:ext cx="4141370" cy="341470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85728"/>
            <a:ext cx="6850298" cy="812292"/>
          </a:xfrm>
        </p:spPr>
        <p:txBody>
          <a:bodyPr>
            <a:noAutofit/>
          </a:bodyPr>
          <a:lstStyle/>
          <a:p>
            <a:pPr algn="ctr"/>
            <a:r>
              <a:rPr lang="ru-RU" sz="2800" b="1" dirty="0" smtClean="0">
                <a:solidFill>
                  <a:srgbClr val="003760"/>
                </a:solidFill>
              </a:rPr>
              <a:t>Дидактические игры на анализ и синтез</a:t>
            </a:r>
            <a:endParaRPr lang="ru-RU" sz="2800" b="1" dirty="0">
              <a:solidFill>
                <a:srgbClr val="003760"/>
              </a:solidFill>
            </a:endParaRPr>
          </a:p>
        </p:txBody>
      </p:sp>
      <p:sp>
        <p:nvSpPr>
          <p:cNvPr id="3" name="Содержимое 2"/>
          <p:cNvSpPr>
            <a:spLocks noGrp="1"/>
          </p:cNvSpPr>
          <p:nvPr>
            <p:ph idx="1"/>
          </p:nvPr>
        </p:nvSpPr>
        <p:spPr>
          <a:xfrm>
            <a:off x="142844" y="1285860"/>
            <a:ext cx="4500594" cy="5429288"/>
          </a:xfrm>
        </p:spPr>
        <p:txBody>
          <a:bodyPr>
            <a:normAutofit fontScale="85000" lnSpcReduction="20000"/>
          </a:bodyPr>
          <a:lstStyle/>
          <a:p>
            <a:pPr algn="just"/>
            <a:r>
              <a:rPr lang="ru-RU" b="1" i="1" u="sng" dirty="0" smtClean="0">
                <a:solidFill>
                  <a:srgbClr val="003760"/>
                </a:solidFill>
              </a:rPr>
              <a:t>«Чей хвост?»</a:t>
            </a:r>
            <a:endParaRPr lang="ru-RU" dirty="0" smtClean="0">
              <a:solidFill>
                <a:srgbClr val="003760"/>
              </a:solidFill>
            </a:endParaRPr>
          </a:p>
          <a:p>
            <a:pPr algn="just">
              <a:buNone/>
            </a:pPr>
            <a:r>
              <a:rPr lang="ru-RU" i="1" dirty="0" smtClean="0">
                <a:solidFill>
                  <a:srgbClr val="003760"/>
                </a:solidFill>
              </a:rPr>
              <a:t>Цель:</a:t>
            </a:r>
            <a:r>
              <a:rPr lang="ru-RU" dirty="0" smtClean="0">
                <a:solidFill>
                  <a:srgbClr val="003760"/>
                </a:solidFill>
              </a:rPr>
              <a:t>  закрепить знания по темам "Дикие и домашние животные", закрепить умение образовывать притяжательные прилагательные, развивать способность анализировать, закреплять умение различать и называть животных.</a:t>
            </a:r>
          </a:p>
          <a:p>
            <a:pPr algn="just">
              <a:buNone/>
            </a:pPr>
            <a:r>
              <a:rPr lang="ru-RU" i="1" dirty="0" smtClean="0">
                <a:solidFill>
                  <a:srgbClr val="003760"/>
                </a:solidFill>
              </a:rPr>
              <a:t>Материал:</a:t>
            </a:r>
            <a:r>
              <a:rPr lang="ru-RU" dirty="0" smtClean="0">
                <a:solidFill>
                  <a:srgbClr val="003760"/>
                </a:solidFill>
              </a:rPr>
              <a:t> Вырезанные из картона изображения животных (силуэты) и хвостов, приклеенные на прищепки.</a:t>
            </a:r>
          </a:p>
          <a:p>
            <a:pPr algn="just">
              <a:buNone/>
            </a:pPr>
            <a:r>
              <a:rPr lang="ru-RU" i="1" dirty="0" smtClean="0">
                <a:solidFill>
                  <a:srgbClr val="003760"/>
                </a:solidFill>
              </a:rPr>
              <a:t>Ход игры: </a:t>
            </a:r>
            <a:r>
              <a:rPr lang="ru-RU" dirty="0" smtClean="0">
                <a:solidFill>
                  <a:srgbClr val="003760"/>
                </a:solidFill>
              </a:rPr>
              <a:t>Воспитатель раздаёт детям нарисованные мордочки животных, а затем поочерёдно показывает нарисованные хвосты. Дети должны назвать «своё» животное и подобрать для него подходящий хвост.    Затем попросить детей назвать, чей хвостик потерялся. Происходит знакомство  со словами, отвечающими на вопросы чей? чья? чье? чьи? - лисий, волчий, медвежий и т. д.</a:t>
            </a:r>
          </a:p>
          <a:p>
            <a:pPr algn="just"/>
            <a:endParaRPr lang="ru-RU" dirty="0">
              <a:solidFill>
                <a:srgbClr val="003760"/>
              </a:solidFill>
            </a:endParaRPr>
          </a:p>
        </p:txBody>
      </p:sp>
      <p:pic>
        <p:nvPicPr>
          <p:cNvPr id="6146" name="Picture 2" descr="http://ds15-apatity.ru/images/budni-grup/2-6-Vseznaiki/zoo.jpg"/>
          <p:cNvPicPr>
            <a:picLocks noChangeAspect="1" noChangeArrowheads="1"/>
          </p:cNvPicPr>
          <p:nvPr/>
        </p:nvPicPr>
        <p:blipFill>
          <a:blip r:embed="rId2"/>
          <a:srcRect/>
          <a:stretch>
            <a:fillRect/>
          </a:stretch>
        </p:blipFill>
        <p:spPr bwMode="auto">
          <a:xfrm>
            <a:off x="4786314" y="2214554"/>
            <a:ext cx="4165623" cy="2775998"/>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14290"/>
            <a:ext cx="6850298" cy="740854"/>
          </a:xfrm>
        </p:spPr>
        <p:txBody>
          <a:bodyPr>
            <a:normAutofit/>
          </a:bodyPr>
          <a:lstStyle/>
          <a:p>
            <a:pPr algn="ctr"/>
            <a:r>
              <a:rPr lang="ru-RU" sz="2800" b="1" dirty="0" smtClean="0">
                <a:solidFill>
                  <a:srgbClr val="003760"/>
                </a:solidFill>
              </a:rPr>
              <a:t>Дидактические игры на обобщение</a:t>
            </a:r>
            <a:endParaRPr lang="ru-RU" sz="2800" b="1" dirty="0">
              <a:solidFill>
                <a:srgbClr val="003760"/>
              </a:solidFill>
            </a:endParaRPr>
          </a:p>
        </p:txBody>
      </p:sp>
      <p:sp>
        <p:nvSpPr>
          <p:cNvPr id="3" name="Содержимое 2"/>
          <p:cNvSpPr>
            <a:spLocks noGrp="1"/>
          </p:cNvSpPr>
          <p:nvPr>
            <p:ph idx="1"/>
          </p:nvPr>
        </p:nvSpPr>
        <p:spPr>
          <a:xfrm>
            <a:off x="500035" y="1142984"/>
            <a:ext cx="3714776" cy="5429288"/>
          </a:xfrm>
        </p:spPr>
        <p:txBody>
          <a:bodyPr>
            <a:normAutofit/>
          </a:bodyPr>
          <a:lstStyle/>
          <a:p>
            <a:pPr algn="just"/>
            <a:r>
              <a:rPr lang="ru-RU" sz="1800" i="1" dirty="0" smtClean="0">
                <a:solidFill>
                  <a:srgbClr val="003760"/>
                </a:solidFill>
              </a:rPr>
              <a:t> «Что третье?»</a:t>
            </a:r>
            <a:r>
              <a:rPr lang="ru-RU" sz="1800" dirty="0" smtClean="0">
                <a:solidFill>
                  <a:srgbClr val="003760"/>
                </a:solidFill>
              </a:rPr>
              <a:t> </a:t>
            </a:r>
          </a:p>
          <a:p>
            <a:pPr algn="just">
              <a:buNone/>
            </a:pPr>
            <a:r>
              <a:rPr lang="ru-RU" sz="1800" dirty="0" smtClean="0">
                <a:solidFill>
                  <a:srgbClr val="003760"/>
                </a:solidFill>
              </a:rPr>
              <a:t>Цель: закрепить знания детей о птицах, растениях и животных; закреплять умение обобщать предметы и называть еще один предмет из данной группы.</a:t>
            </a:r>
          </a:p>
          <a:p>
            <a:pPr algn="just">
              <a:buNone/>
            </a:pPr>
            <a:r>
              <a:rPr lang="ru-RU" sz="1800" dirty="0" smtClean="0">
                <a:solidFill>
                  <a:srgbClr val="003760"/>
                </a:solidFill>
              </a:rPr>
              <a:t>Ход игры: взрослый называет два сходных предмета, ребенок должен подобрать к ним третий: </a:t>
            </a:r>
          </a:p>
          <a:p>
            <a:pPr algn="just"/>
            <a:r>
              <a:rPr lang="ru-RU" sz="1800" dirty="0" smtClean="0">
                <a:solidFill>
                  <a:srgbClr val="003760"/>
                </a:solidFill>
              </a:rPr>
              <a:t>Ворона, воробей…сорока</a:t>
            </a:r>
          </a:p>
          <a:p>
            <a:pPr algn="just"/>
            <a:r>
              <a:rPr lang="ru-RU" sz="1800" dirty="0" smtClean="0">
                <a:solidFill>
                  <a:srgbClr val="003760"/>
                </a:solidFill>
              </a:rPr>
              <a:t>Крыжовник, земляника….малина</a:t>
            </a:r>
          </a:p>
          <a:p>
            <a:pPr algn="just"/>
            <a:endParaRPr lang="ru-RU" sz="1800" dirty="0">
              <a:solidFill>
                <a:srgbClr val="003760"/>
              </a:solidFill>
            </a:endParaRPr>
          </a:p>
        </p:txBody>
      </p:sp>
      <p:pic>
        <p:nvPicPr>
          <p:cNvPr id="5" name="Рисунок 4" descr="http://img.labirint.ru/images/comments_pic/1124/03labi8441307948283.jpg"/>
          <p:cNvPicPr/>
          <p:nvPr/>
        </p:nvPicPr>
        <p:blipFill>
          <a:blip r:embed="rId2"/>
          <a:srcRect/>
          <a:stretch>
            <a:fillRect/>
          </a:stretch>
        </p:blipFill>
        <p:spPr bwMode="auto">
          <a:xfrm>
            <a:off x="5143504" y="1285860"/>
            <a:ext cx="3202604" cy="2450508"/>
          </a:xfrm>
          <a:prstGeom prst="rect">
            <a:avLst/>
          </a:prstGeom>
          <a:noFill/>
          <a:ln w="9525">
            <a:noFill/>
            <a:miter lim="800000"/>
            <a:headEnd/>
            <a:tailEnd/>
          </a:ln>
        </p:spPr>
      </p:pic>
      <p:sp>
        <p:nvSpPr>
          <p:cNvPr id="5124" name="AutoShape 4" descr="http://yakiru.ru/photos/vorobey-kartinka-dlya-detey-83605-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http://yakiru.ru/photos/vorobey-kartinka-dlya-detey-83605-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8" name="Picture 8" descr="https://ds04.infourok.ru/uploads/ex/027e/00029a8d-ee5d6c7f/hello_html_5567809b.png"/>
          <p:cNvPicPr>
            <a:picLocks noChangeAspect="1" noChangeArrowheads="1"/>
          </p:cNvPicPr>
          <p:nvPr/>
        </p:nvPicPr>
        <p:blipFill>
          <a:blip r:embed="rId3"/>
          <a:srcRect/>
          <a:stretch>
            <a:fillRect/>
          </a:stretch>
        </p:blipFill>
        <p:spPr bwMode="auto">
          <a:xfrm>
            <a:off x="5429256" y="3786190"/>
            <a:ext cx="2857520" cy="201251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78910"/>
            <a:ext cx="6850298" cy="921198"/>
          </a:xfrm>
        </p:spPr>
        <p:txBody>
          <a:bodyPr>
            <a:normAutofit fontScale="90000"/>
          </a:bodyPr>
          <a:lstStyle/>
          <a:p>
            <a:pPr algn="ctr"/>
            <a:r>
              <a:rPr lang="ru-RU" dirty="0" smtClean="0">
                <a:solidFill>
                  <a:srgbClr val="002060"/>
                </a:solidFill>
                <a:latin typeface="Times New Roman" pitchFamily="18" charset="0"/>
                <a:cs typeface="Times New Roman" pitchFamily="18" charset="0"/>
              </a:rPr>
              <a:t>Экологическое образование и воспитание детей</a:t>
            </a:r>
            <a:endParaRPr lang="ru-RU"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642910" y="1357299"/>
            <a:ext cx="7354661" cy="4281504"/>
          </a:xfrm>
        </p:spPr>
        <p:txBody>
          <a:bodyPr>
            <a:normAutofit/>
          </a:bodyPr>
          <a:lstStyle/>
          <a:p>
            <a:pPr algn="just"/>
            <a:r>
              <a:rPr lang="ru-RU" sz="1800" dirty="0" smtClean="0">
                <a:solidFill>
                  <a:srgbClr val="003760"/>
                </a:solidFill>
              </a:rPr>
              <a:t>Экологическое образование и воспитание, направленное на формирование у человека научного познания природы, убеждений и практических навыков, определенной ориентации и активной жизненной позиции в области охраны природы, рационального использования и воспроизводства природных ресурсов, является объективной необходимостью для всего человечества.</a:t>
            </a:r>
          </a:p>
          <a:p>
            <a:pPr algn="just"/>
            <a:r>
              <a:rPr lang="ru-RU" sz="1800" dirty="0" smtClean="0">
                <a:solidFill>
                  <a:srgbClr val="003760"/>
                </a:solidFill>
              </a:rPr>
              <a:t>Первые элементарные представления об окружающем мире, в том числе и о живых организмах, человек получает уже в детстве. В дошкольных учреждениях процесс познания и накопления чувственного опыта регулируется целенаправленной педагогической работой.</a:t>
            </a:r>
          </a:p>
          <a:p>
            <a:pPr algn="just">
              <a:lnSpc>
                <a:spcPts val="3360"/>
              </a:lnSpc>
              <a:spcBef>
                <a:spcPts val="0"/>
              </a:spcBef>
              <a:buNone/>
            </a:pPr>
            <a:endParaRPr lang="ru-RU" sz="1800" dirty="0" smtClean="0">
              <a:solidFill>
                <a:srgbClr val="0070C0"/>
              </a:solidFill>
            </a:endParaRPr>
          </a:p>
          <a:p>
            <a:pPr algn="ctr">
              <a:lnSpc>
                <a:spcPts val="3360"/>
              </a:lnSpc>
              <a:spcBef>
                <a:spcPts val="0"/>
              </a:spcBef>
              <a:buNone/>
            </a:pPr>
            <a:endParaRPr lang="ru-RU" dirty="0" smtClean="0">
              <a:solidFill>
                <a:srgbClr val="002060"/>
              </a:solidFill>
            </a:endParaRPr>
          </a:p>
          <a:p>
            <a:pPr algn="ctr"/>
            <a:endParaRPr lang="ru-RU"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85728"/>
            <a:ext cx="6850298" cy="526540"/>
          </a:xfrm>
        </p:spPr>
        <p:txBody>
          <a:bodyPr>
            <a:normAutofit/>
          </a:bodyPr>
          <a:lstStyle/>
          <a:p>
            <a:pPr algn="ctr"/>
            <a:r>
              <a:rPr lang="ru-RU" sz="2400" b="1" dirty="0" smtClean="0">
                <a:solidFill>
                  <a:srgbClr val="003760"/>
                </a:solidFill>
              </a:rPr>
              <a:t>Дидактические игры на классификацию</a:t>
            </a:r>
            <a:endParaRPr lang="ru-RU" sz="2400" b="1" dirty="0">
              <a:solidFill>
                <a:srgbClr val="003760"/>
              </a:solidFill>
            </a:endParaRPr>
          </a:p>
        </p:txBody>
      </p:sp>
      <p:sp>
        <p:nvSpPr>
          <p:cNvPr id="3" name="Содержимое 2"/>
          <p:cNvSpPr>
            <a:spLocks noGrp="1"/>
          </p:cNvSpPr>
          <p:nvPr>
            <p:ph idx="1"/>
          </p:nvPr>
        </p:nvSpPr>
        <p:spPr>
          <a:xfrm>
            <a:off x="428596" y="1000108"/>
            <a:ext cx="3786214" cy="5715040"/>
          </a:xfrm>
        </p:spPr>
        <p:txBody>
          <a:bodyPr>
            <a:noAutofit/>
          </a:bodyPr>
          <a:lstStyle/>
          <a:p>
            <a:pPr algn="just"/>
            <a:r>
              <a:rPr lang="ru-RU" sz="1400" i="1" u="sng" dirty="0" smtClean="0">
                <a:solidFill>
                  <a:srgbClr val="003760"/>
                </a:solidFill>
              </a:rPr>
              <a:t>«Что где растет? » </a:t>
            </a:r>
            <a:endParaRPr lang="ru-RU" sz="1400" dirty="0" smtClean="0">
              <a:solidFill>
                <a:srgbClr val="003760"/>
              </a:solidFill>
            </a:endParaRPr>
          </a:p>
          <a:p>
            <a:pPr algn="just">
              <a:buNone/>
            </a:pPr>
            <a:r>
              <a:rPr lang="ru-RU" sz="1400" i="1" dirty="0" smtClean="0">
                <a:solidFill>
                  <a:srgbClr val="003760"/>
                </a:solidFill>
              </a:rPr>
              <a:t>Цель:</a:t>
            </a:r>
            <a:r>
              <a:rPr lang="ru-RU" sz="1400" dirty="0" smtClean="0">
                <a:solidFill>
                  <a:srgbClr val="003760"/>
                </a:solidFill>
              </a:rPr>
              <a:t> Закреплять знания детей о растениях; развивать умение устанавливать пространственные связи между предметами, группировать растения по месту их произрастания; активизировать в речи детей слова, обозначающие растения.</a:t>
            </a:r>
          </a:p>
          <a:p>
            <a:pPr algn="just">
              <a:buNone/>
            </a:pPr>
            <a:r>
              <a:rPr lang="ru-RU" sz="1400" i="1" dirty="0" smtClean="0">
                <a:solidFill>
                  <a:srgbClr val="003760"/>
                </a:solidFill>
              </a:rPr>
              <a:t>Материал:</a:t>
            </a:r>
            <a:r>
              <a:rPr lang="ru-RU" sz="1400" dirty="0" smtClean="0">
                <a:solidFill>
                  <a:srgbClr val="003760"/>
                </a:solidFill>
              </a:rPr>
              <a:t> картинки с изображением сада, огорода, клумбы; маленькие картинки с изображениями фруктов (яблоко, груша); овощей (картофеля, огурцов); цветов (роза, лилия, мальва).</a:t>
            </a:r>
          </a:p>
          <a:p>
            <a:pPr algn="just">
              <a:buNone/>
            </a:pPr>
            <a:r>
              <a:rPr lang="ru-RU" sz="1400" i="1" dirty="0" smtClean="0">
                <a:solidFill>
                  <a:srgbClr val="003760"/>
                </a:solidFill>
              </a:rPr>
              <a:t>Ход игры:</a:t>
            </a:r>
            <a:r>
              <a:rPr lang="ru-RU" sz="1400" dirty="0" smtClean="0">
                <a:solidFill>
                  <a:srgbClr val="003760"/>
                </a:solidFill>
              </a:rPr>
              <a:t> перед детьми раскладывают изображения сада, огорода и клумбы, затем раздают маленькие картинки с различными изображениями и дают задание, назвать, что изображено на картинке и где растет, отнести к правильной картинке.</a:t>
            </a:r>
          </a:p>
          <a:p>
            <a:pPr algn="just"/>
            <a:endParaRPr lang="ru-RU" sz="1400" dirty="0" smtClean="0">
              <a:solidFill>
                <a:srgbClr val="003760"/>
              </a:solidFill>
            </a:endParaRPr>
          </a:p>
          <a:p>
            <a:pPr algn="just"/>
            <a:endParaRPr lang="ru-RU" sz="1400" dirty="0">
              <a:solidFill>
                <a:srgbClr val="003760"/>
              </a:solidFill>
            </a:endParaRPr>
          </a:p>
        </p:txBody>
      </p:sp>
      <p:sp>
        <p:nvSpPr>
          <p:cNvPr id="4098" name="AutoShape 2" descr="http://www.saturn-driver.ru/photos/kartinka-ogorodik-s-ovoschami-dlya-detey-32977-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C:\Users\user\Desktop\70.jpg"/>
          <p:cNvPicPr/>
          <p:nvPr/>
        </p:nvPicPr>
        <p:blipFill>
          <a:blip r:embed="rId2" cstate="print"/>
          <a:srcRect/>
          <a:stretch>
            <a:fillRect/>
          </a:stretch>
        </p:blipFill>
        <p:spPr bwMode="auto">
          <a:xfrm>
            <a:off x="4857752" y="1285860"/>
            <a:ext cx="3643338" cy="485778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85728"/>
            <a:ext cx="6850298" cy="706884"/>
          </a:xfrm>
        </p:spPr>
        <p:txBody>
          <a:bodyPr>
            <a:noAutofit/>
          </a:bodyPr>
          <a:lstStyle/>
          <a:p>
            <a:pPr algn="ctr"/>
            <a:r>
              <a:rPr lang="ru-RU" sz="2400" b="1" dirty="0" smtClean="0">
                <a:solidFill>
                  <a:srgbClr val="002060"/>
                </a:solidFill>
                <a:latin typeface="Times New Roman" pitchFamily="18" charset="0"/>
                <a:cs typeface="Times New Roman" pitchFamily="18" charset="0"/>
              </a:rPr>
              <a:t>Дидактические игры на выделение признаков предметов</a:t>
            </a:r>
            <a:endParaRPr lang="ru-RU" sz="2400" b="1" dirty="0">
              <a:solidFill>
                <a:srgbClr val="002060"/>
              </a:solidFill>
              <a:latin typeface="Times New Roman" pitchFamily="18" charset="0"/>
              <a:cs typeface="Times New Roman" pitchFamily="18" charset="0"/>
            </a:endParaRPr>
          </a:p>
        </p:txBody>
      </p:sp>
      <p:sp>
        <p:nvSpPr>
          <p:cNvPr id="4" name="Содержимое 3"/>
          <p:cNvSpPr>
            <a:spLocks noGrp="1"/>
          </p:cNvSpPr>
          <p:nvPr>
            <p:ph idx="1"/>
          </p:nvPr>
        </p:nvSpPr>
        <p:spPr>
          <a:xfrm>
            <a:off x="285720" y="1142984"/>
            <a:ext cx="4000528" cy="5500726"/>
          </a:xfrm>
        </p:spPr>
        <p:txBody>
          <a:bodyPr>
            <a:normAutofit/>
          </a:bodyPr>
          <a:lstStyle/>
          <a:p>
            <a:pPr algn="just"/>
            <a:r>
              <a:rPr lang="ru-RU" sz="1400" i="1" u="sng" dirty="0" smtClean="0">
                <a:solidFill>
                  <a:srgbClr val="003760"/>
                </a:solidFill>
              </a:rPr>
              <a:t>Найди лишний предмет»</a:t>
            </a:r>
            <a:endParaRPr lang="ru-RU" sz="1400" dirty="0" smtClean="0">
              <a:solidFill>
                <a:srgbClr val="003760"/>
              </a:solidFill>
            </a:endParaRPr>
          </a:p>
          <a:p>
            <a:pPr algn="just">
              <a:buNone/>
            </a:pPr>
            <a:r>
              <a:rPr lang="ru-RU" sz="1400" i="1" dirty="0" smtClean="0">
                <a:solidFill>
                  <a:srgbClr val="003760"/>
                </a:solidFill>
              </a:rPr>
              <a:t>Цель:</a:t>
            </a:r>
            <a:r>
              <a:rPr lang="ru-RU" sz="1400" dirty="0" smtClean="0">
                <a:solidFill>
                  <a:srgbClr val="003760"/>
                </a:solidFill>
              </a:rPr>
              <a:t> развивать умение детей выделять лишний предмет из группы, сходных по определенному признаку, предметов. </a:t>
            </a:r>
          </a:p>
          <a:p>
            <a:pPr algn="just">
              <a:buNone/>
            </a:pPr>
            <a:r>
              <a:rPr lang="ru-RU" sz="1400" i="1" dirty="0" smtClean="0">
                <a:solidFill>
                  <a:srgbClr val="003760"/>
                </a:solidFill>
              </a:rPr>
              <a:t>Материал:</a:t>
            </a:r>
            <a:r>
              <a:rPr lang="ru-RU" sz="1400" dirty="0" smtClean="0">
                <a:solidFill>
                  <a:srgbClr val="003760"/>
                </a:solidFill>
              </a:rPr>
              <a:t> наборы картинок (кошка, собака, попугай, лиса; роза, лилия, орхидея, береза; оса, муха, сова, стрекоза; корова, коза, свинья, олень; окунь, золотая рыбка, судак, лягушка, др. )</a:t>
            </a:r>
          </a:p>
          <a:p>
            <a:pPr algn="just">
              <a:buNone/>
            </a:pPr>
            <a:r>
              <a:rPr lang="ru-RU" sz="1400" i="1" dirty="0" smtClean="0">
                <a:solidFill>
                  <a:srgbClr val="003760"/>
                </a:solidFill>
              </a:rPr>
              <a:t>Ход игры:</a:t>
            </a:r>
            <a:r>
              <a:rPr lang="ru-RU" sz="1400" dirty="0" smtClean="0">
                <a:solidFill>
                  <a:srgbClr val="003760"/>
                </a:solidFill>
              </a:rPr>
              <a:t> детям предлагается несколько картинок, среди которых одна картинка изображает предмет, не относящийся к той же тематической группе, что и другие предметы, изображенные на картинках. Дети должны показать «лишнюю» картинку и объяснить, почему она лишняя.</a:t>
            </a:r>
          </a:p>
          <a:p>
            <a:pPr algn="just"/>
            <a:endParaRPr lang="ru-RU" sz="1400" dirty="0" smtClean="0">
              <a:solidFill>
                <a:srgbClr val="003760"/>
              </a:solidFill>
            </a:endParaRPr>
          </a:p>
          <a:p>
            <a:pPr algn="just"/>
            <a:endParaRPr lang="ru-RU" sz="1400" dirty="0">
              <a:solidFill>
                <a:srgbClr val="003760"/>
              </a:solidFill>
            </a:endParaRPr>
          </a:p>
        </p:txBody>
      </p:sp>
      <p:pic>
        <p:nvPicPr>
          <p:cNvPr id="18434" name="Picture 2" descr="https://arhivurokov.ru/kopilka/uploads/user_file_5434f4602075e/img_user_file_5434f4602075e_1_6.jpg"/>
          <p:cNvPicPr>
            <a:picLocks noChangeAspect="1" noChangeArrowheads="1"/>
          </p:cNvPicPr>
          <p:nvPr/>
        </p:nvPicPr>
        <p:blipFill>
          <a:blip r:embed="rId2"/>
          <a:srcRect/>
          <a:stretch>
            <a:fillRect/>
          </a:stretch>
        </p:blipFill>
        <p:spPr bwMode="auto">
          <a:xfrm>
            <a:off x="4429124" y="1714488"/>
            <a:ext cx="4381488" cy="328611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36" y="214290"/>
            <a:ext cx="4572032" cy="10715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solidFill>
                  <a:srgbClr val="002060"/>
                </a:solidFill>
                <a:latin typeface="Times New Roman" pitchFamily="18" charset="0"/>
                <a:cs typeface="Times New Roman" pitchFamily="18" charset="0"/>
              </a:rPr>
              <a:t>Формы работы с детьми </a:t>
            </a:r>
          </a:p>
          <a:p>
            <a:pPr algn="ctr"/>
            <a:r>
              <a:rPr lang="ru-RU" sz="2400" b="1" dirty="0" smtClean="0">
                <a:solidFill>
                  <a:srgbClr val="002060"/>
                </a:solidFill>
                <a:latin typeface="Times New Roman" pitchFamily="18" charset="0"/>
                <a:cs typeface="Times New Roman" pitchFamily="18" charset="0"/>
              </a:rPr>
              <a:t>по ознакомлению с миром природы</a:t>
            </a:r>
            <a:endParaRPr lang="ru-RU" sz="2400" b="1" dirty="0">
              <a:solidFill>
                <a:srgbClr val="002060"/>
              </a:solidFill>
              <a:latin typeface="Times New Roman" pitchFamily="18" charset="0"/>
              <a:cs typeface="Times New Roman" pitchFamily="18" charset="0"/>
            </a:endParaRPr>
          </a:p>
        </p:txBody>
      </p:sp>
      <p:cxnSp>
        <p:nvCxnSpPr>
          <p:cNvPr id="13" name="Прямая со стрелкой 12"/>
          <p:cNvCxnSpPr/>
          <p:nvPr/>
        </p:nvCxnSpPr>
        <p:spPr>
          <a:xfrm rot="16200000" flipH="1">
            <a:off x="4870263" y="1844852"/>
            <a:ext cx="1814513" cy="982279"/>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3786182" y="2571744"/>
            <a:ext cx="1603777"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chemeClr val="tx1">
                    <a:lumMod val="75000"/>
                  </a:schemeClr>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Игры</a:t>
            </a:r>
            <a:endParaRPr lang="ru-RU" sz="2000" dirty="0">
              <a:solidFill>
                <a:srgbClr val="002060"/>
              </a:solidFill>
              <a:latin typeface="Times New Roman" pitchFamily="18" charset="0"/>
              <a:cs typeface="Times New Roman" pitchFamily="18" charset="0"/>
            </a:endParaRPr>
          </a:p>
        </p:txBody>
      </p:sp>
      <p:sp>
        <p:nvSpPr>
          <p:cNvPr id="40" name="Прямоугольник 39"/>
          <p:cNvSpPr/>
          <p:nvPr/>
        </p:nvSpPr>
        <p:spPr>
          <a:xfrm>
            <a:off x="6429388" y="1714488"/>
            <a:ext cx="2428892" cy="14858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chemeClr val="accent1">
                    <a:lumMod val="50000"/>
                  </a:schemeClr>
                </a:solidFill>
                <a:cs typeface="Arial" pitchFamily="34" charset="0"/>
              </a:rPr>
              <a:t> </a:t>
            </a:r>
          </a:p>
          <a:p>
            <a:pPr algn="ctr"/>
            <a:r>
              <a:rPr lang="ru-RU" sz="2000" dirty="0" smtClean="0">
                <a:solidFill>
                  <a:srgbClr val="002060"/>
                </a:solidFill>
                <a:latin typeface="Times New Roman" pitchFamily="18" charset="0"/>
                <a:cs typeface="Times New Roman" pitchFamily="18" charset="0"/>
              </a:rPr>
              <a:t>Чтение художественной литературы</a:t>
            </a:r>
          </a:p>
          <a:p>
            <a:pPr algn="ctr"/>
            <a:r>
              <a:rPr lang="ru-RU" sz="2000" dirty="0" smtClean="0">
                <a:solidFill>
                  <a:srgbClr val="002060"/>
                </a:solidFill>
                <a:latin typeface="Times New Roman" pitchFamily="18" charset="0"/>
                <a:cs typeface="Times New Roman" pitchFamily="18" charset="0"/>
              </a:rPr>
              <a:t>(Экологические сказки)</a:t>
            </a:r>
          </a:p>
          <a:p>
            <a:pPr algn="ctr"/>
            <a:endParaRPr lang="ru-RU" sz="2000" dirty="0">
              <a:solidFill>
                <a:schemeClr val="accent1">
                  <a:lumMod val="50000"/>
                </a:schemeClr>
              </a:solidFill>
              <a:latin typeface="Arial" pitchFamily="34" charset="0"/>
              <a:cs typeface="Arial" pitchFamily="34" charset="0"/>
            </a:endParaRPr>
          </a:p>
        </p:txBody>
      </p:sp>
      <p:sp>
        <p:nvSpPr>
          <p:cNvPr id="52" name="Прямоугольник 51"/>
          <p:cNvSpPr/>
          <p:nvPr/>
        </p:nvSpPr>
        <p:spPr>
          <a:xfrm>
            <a:off x="6072198" y="3429000"/>
            <a:ext cx="2786082" cy="7858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rgbClr val="002060"/>
                </a:solidFill>
                <a:latin typeface="Times New Roman" pitchFamily="18" charset="0"/>
                <a:cs typeface="Times New Roman" pitchFamily="18" charset="0"/>
              </a:rPr>
              <a:t> Познавательные беседы</a:t>
            </a:r>
            <a:endParaRPr lang="ru-RU" sz="2000" dirty="0">
              <a:solidFill>
                <a:srgbClr val="002060"/>
              </a:solidFill>
              <a:latin typeface="Times New Roman" pitchFamily="18" charset="0"/>
              <a:cs typeface="Times New Roman" pitchFamily="18" charset="0"/>
            </a:endParaRPr>
          </a:p>
        </p:txBody>
      </p:sp>
      <p:sp>
        <p:nvSpPr>
          <p:cNvPr id="57" name="Прямоугольник 56"/>
          <p:cNvSpPr/>
          <p:nvPr/>
        </p:nvSpPr>
        <p:spPr>
          <a:xfrm>
            <a:off x="357158" y="1785926"/>
            <a:ext cx="2786082" cy="12858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dirty="0" smtClean="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Непосредственно-образовательная деятельность </a:t>
            </a:r>
            <a:endParaRPr lang="ru-RU" sz="2000" dirty="0">
              <a:solidFill>
                <a:srgbClr val="002060"/>
              </a:solidFill>
              <a:latin typeface="Times New Roman" pitchFamily="18" charset="0"/>
              <a:cs typeface="Times New Roman" pitchFamily="18" charset="0"/>
            </a:endParaRPr>
          </a:p>
        </p:txBody>
      </p:sp>
      <p:cxnSp>
        <p:nvCxnSpPr>
          <p:cNvPr id="60" name="Прямая со стрелкой 59"/>
          <p:cNvCxnSpPr/>
          <p:nvPr/>
        </p:nvCxnSpPr>
        <p:spPr>
          <a:xfrm rot="5400000">
            <a:off x="3036083" y="1393017"/>
            <a:ext cx="357190" cy="142876"/>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9" name="Прямоугольник 88"/>
          <p:cNvSpPr/>
          <p:nvPr/>
        </p:nvSpPr>
        <p:spPr>
          <a:xfrm>
            <a:off x="5929323" y="5000636"/>
            <a:ext cx="2643206"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rgbClr val="002060"/>
                </a:solidFill>
                <a:latin typeface="Times New Roman" pitchFamily="18" charset="0"/>
                <a:cs typeface="Times New Roman" pitchFamily="18" charset="0"/>
              </a:rPr>
              <a:t>Продуктивная деятельность</a:t>
            </a:r>
            <a:endParaRPr lang="ru-RU" sz="2000" dirty="0">
              <a:solidFill>
                <a:srgbClr val="002060"/>
              </a:solidFill>
              <a:latin typeface="Times New Roman" pitchFamily="18" charset="0"/>
              <a:cs typeface="Times New Roman" pitchFamily="18" charset="0"/>
            </a:endParaRPr>
          </a:p>
        </p:txBody>
      </p:sp>
      <p:cxnSp>
        <p:nvCxnSpPr>
          <p:cNvPr id="92" name="Прямая со стрелкой 91"/>
          <p:cNvCxnSpPr/>
          <p:nvPr/>
        </p:nvCxnSpPr>
        <p:spPr>
          <a:xfrm rot="16200000" flipH="1">
            <a:off x="3897168" y="2460758"/>
            <a:ext cx="3341957" cy="1135037"/>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57158" y="3214686"/>
            <a:ext cx="2772852" cy="12144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rgbClr val="002060"/>
                </a:solidFill>
                <a:latin typeface="Times New Roman" pitchFamily="18" charset="0"/>
                <a:ea typeface="Segoe UI Symbol" pitchFamily="34" charset="0"/>
                <a:cs typeface="Times New Roman" pitchFamily="18" charset="0"/>
              </a:rPr>
              <a:t>Наблюдение, опыты, создание проблемно – поисковых ситуаций</a:t>
            </a:r>
            <a:endParaRPr lang="ru-RU" sz="2000" dirty="0">
              <a:solidFill>
                <a:srgbClr val="002060"/>
              </a:solidFill>
              <a:latin typeface="Times New Roman" pitchFamily="18" charset="0"/>
              <a:ea typeface="Segoe UI Symbol" pitchFamily="34" charset="0"/>
              <a:cs typeface="Times New Roman" pitchFamily="18" charset="0"/>
            </a:endParaRPr>
          </a:p>
        </p:txBody>
      </p:sp>
      <p:sp>
        <p:nvSpPr>
          <p:cNvPr id="18" name="Прямоугольник 17"/>
          <p:cNvSpPr/>
          <p:nvPr/>
        </p:nvSpPr>
        <p:spPr>
          <a:xfrm>
            <a:off x="553724" y="4914900"/>
            <a:ext cx="262532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rgbClr val="002060"/>
                </a:solidFill>
                <a:latin typeface="Times New Roman" pitchFamily="18" charset="0"/>
                <a:cs typeface="Times New Roman" pitchFamily="18" charset="0"/>
              </a:rPr>
              <a:t>Обсуждение и проигрывание ситуаций</a:t>
            </a:r>
            <a:endParaRPr lang="ru-RU" sz="2000" dirty="0">
              <a:solidFill>
                <a:srgbClr val="002060"/>
              </a:solidFill>
              <a:latin typeface="Times New Roman" pitchFamily="18" charset="0"/>
              <a:cs typeface="Times New Roman" pitchFamily="18" charset="0"/>
            </a:endParaRPr>
          </a:p>
        </p:txBody>
      </p:sp>
      <p:sp>
        <p:nvSpPr>
          <p:cNvPr id="22" name="Прямоугольник 21"/>
          <p:cNvSpPr/>
          <p:nvPr/>
        </p:nvSpPr>
        <p:spPr>
          <a:xfrm>
            <a:off x="3568304" y="3835031"/>
            <a:ext cx="2075265" cy="11572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rgbClr val="002060"/>
                </a:solidFill>
                <a:latin typeface="Times New Roman" pitchFamily="18" charset="0"/>
                <a:cs typeface="Times New Roman" pitchFamily="18" charset="0"/>
              </a:rPr>
              <a:t>Рассматривание иллюстраций, </a:t>
            </a:r>
          </a:p>
          <a:p>
            <a:pPr algn="ctr"/>
            <a:r>
              <a:rPr lang="ru-RU" sz="2000" dirty="0" smtClean="0">
                <a:solidFill>
                  <a:srgbClr val="002060"/>
                </a:solidFill>
                <a:latin typeface="Times New Roman" pitchFamily="18" charset="0"/>
                <a:cs typeface="Times New Roman" pitchFamily="18" charset="0"/>
              </a:rPr>
              <a:t>картин</a:t>
            </a:r>
            <a:endParaRPr lang="ru-RU" sz="2000" dirty="0">
              <a:solidFill>
                <a:srgbClr val="002060"/>
              </a:solidFill>
              <a:latin typeface="Times New Roman" pitchFamily="18" charset="0"/>
              <a:cs typeface="Times New Roman" pitchFamily="18" charset="0"/>
            </a:endParaRPr>
          </a:p>
        </p:txBody>
      </p:sp>
      <p:sp>
        <p:nvSpPr>
          <p:cNvPr id="23" name="Прямоугольник 22"/>
          <p:cNvSpPr/>
          <p:nvPr/>
        </p:nvSpPr>
        <p:spPr>
          <a:xfrm>
            <a:off x="3286116" y="5548534"/>
            <a:ext cx="257176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000" dirty="0" smtClean="0">
                <a:solidFill>
                  <a:srgbClr val="002060"/>
                </a:solidFill>
                <a:latin typeface="Times New Roman" pitchFamily="18" charset="0"/>
                <a:cs typeface="Times New Roman" pitchFamily="18" charset="0"/>
              </a:rPr>
              <a:t>Коллекционирование</a:t>
            </a:r>
            <a:endParaRPr lang="ru-RU" sz="2000" dirty="0">
              <a:solidFill>
                <a:srgbClr val="002060"/>
              </a:solidFill>
              <a:latin typeface="Times New Roman" pitchFamily="18" charset="0"/>
              <a:cs typeface="Times New Roman" pitchFamily="18" charset="0"/>
            </a:endParaRPr>
          </a:p>
        </p:txBody>
      </p:sp>
      <p:cxnSp>
        <p:nvCxnSpPr>
          <p:cNvPr id="19" name="Прямая со стрелкой 18"/>
          <p:cNvCxnSpPr/>
          <p:nvPr/>
        </p:nvCxnSpPr>
        <p:spPr>
          <a:xfrm rot="5400000">
            <a:off x="2661276" y="1767824"/>
            <a:ext cx="1902243" cy="79544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rot="5400000">
            <a:off x="1812846" y="2687694"/>
            <a:ext cx="3446607" cy="1071570"/>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4136660" y="1792638"/>
            <a:ext cx="871870" cy="1191"/>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rot="16200000" flipH="1">
            <a:off x="4372641" y="3553934"/>
            <a:ext cx="361509" cy="15951"/>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rot="5400000">
            <a:off x="4455042" y="5231418"/>
            <a:ext cx="340242" cy="1191"/>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929322" y="1428736"/>
            <a:ext cx="318977" cy="404037"/>
          </a:xfrm>
          <a:prstGeom prst="straightConnector1">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466635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357166"/>
            <a:ext cx="6850298" cy="526540"/>
          </a:xfrm>
        </p:spPr>
        <p:txBody>
          <a:bodyPr>
            <a:normAutofit fontScale="90000"/>
          </a:bodyPr>
          <a:lstStyle/>
          <a:p>
            <a:pPr algn="ctr"/>
            <a:r>
              <a:rPr lang="ru-RU" b="1" dirty="0" smtClean="0">
                <a:solidFill>
                  <a:srgbClr val="003760"/>
                </a:solidFill>
              </a:rPr>
              <a:t>Заключение </a:t>
            </a:r>
            <a:endParaRPr lang="ru-RU" b="1" dirty="0">
              <a:solidFill>
                <a:srgbClr val="003760"/>
              </a:solidFill>
            </a:endParaRPr>
          </a:p>
        </p:txBody>
      </p:sp>
      <p:sp>
        <p:nvSpPr>
          <p:cNvPr id="3" name="Содержимое 2"/>
          <p:cNvSpPr>
            <a:spLocks noGrp="1"/>
          </p:cNvSpPr>
          <p:nvPr>
            <p:ph idx="1"/>
          </p:nvPr>
        </p:nvSpPr>
        <p:spPr>
          <a:xfrm>
            <a:off x="214282" y="928670"/>
            <a:ext cx="4286280" cy="5500726"/>
          </a:xfrm>
        </p:spPr>
        <p:txBody>
          <a:bodyPr>
            <a:normAutofit fontScale="70000" lnSpcReduction="20000"/>
          </a:bodyPr>
          <a:lstStyle/>
          <a:p>
            <a:pPr algn="just"/>
            <a:r>
              <a:rPr lang="ru-RU" dirty="0" smtClean="0">
                <a:solidFill>
                  <a:srgbClr val="003760"/>
                </a:solidFill>
              </a:rPr>
              <a:t>Познание природы, проникновение в её причинно-следственные связи между объектами и явлениями развивает мышление и способность к формированию научного мировоззрения. Воспитательное значение природы трудно переоценить. </a:t>
            </a:r>
            <a:br>
              <a:rPr lang="ru-RU" dirty="0" smtClean="0">
                <a:solidFill>
                  <a:srgbClr val="003760"/>
                </a:solidFill>
              </a:rPr>
            </a:br>
            <a:r>
              <a:rPr lang="ru-RU" dirty="0" smtClean="0">
                <a:solidFill>
                  <a:srgbClr val="003760"/>
                </a:solidFill>
              </a:rPr>
              <a:t/>
            </a:r>
            <a:br>
              <a:rPr lang="ru-RU" dirty="0" smtClean="0">
                <a:solidFill>
                  <a:srgbClr val="003760"/>
                </a:solidFill>
              </a:rPr>
            </a:br>
            <a:r>
              <a:rPr lang="ru-RU" dirty="0" smtClean="0">
                <a:solidFill>
                  <a:srgbClr val="003760"/>
                </a:solidFill>
              </a:rPr>
              <a:t>Воспитание бережного и заботливого отношения к живой и неживой природе возможно тогда, когда дети будут располагать хотя бы элементарными знаниями о них, овладеют несложными способами выращивания растений, ухода за животными, наблюдать природу, видеть её красоту. </a:t>
            </a:r>
            <a:br>
              <a:rPr lang="ru-RU" dirty="0" smtClean="0">
                <a:solidFill>
                  <a:srgbClr val="003760"/>
                </a:solidFill>
              </a:rPr>
            </a:br>
            <a:r>
              <a:rPr lang="ru-RU" dirty="0" smtClean="0">
                <a:solidFill>
                  <a:srgbClr val="003760"/>
                </a:solidFill>
              </a:rPr>
              <a:t/>
            </a:r>
            <a:br>
              <a:rPr lang="ru-RU" dirty="0" smtClean="0">
                <a:solidFill>
                  <a:srgbClr val="003760"/>
                </a:solidFill>
              </a:rPr>
            </a:br>
            <a:r>
              <a:rPr lang="ru-RU" dirty="0" smtClean="0">
                <a:solidFill>
                  <a:srgbClr val="003760"/>
                </a:solidFill>
              </a:rPr>
              <a:t>Ознакомление дошкольников с природой – это средство образования в их сознании реалистических знаний об окружающем мире, основанных на чувственном опыте.</a:t>
            </a:r>
          </a:p>
          <a:p>
            <a:pPr algn="just"/>
            <a:r>
              <a:rPr lang="ru-RU" dirty="0" smtClean="0">
                <a:solidFill>
                  <a:srgbClr val="003760"/>
                </a:solidFill>
              </a:rPr>
              <a:t>В детском саду ребят знакомят с природой, происходящими в ней в разное время года изменениями. На основе приобретённых знаний формируются такие качества, как любознательность, умение наблюдать, логически мыслить, эстетически относиться ко всему живому.</a:t>
            </a:r>
          </a:p>
          <a:p>
            <a:pPr algn="just"/>
            <a:endParaRPr lang="ru-RU" dirty="0" smtClean="0">
              <a:solidFill>
                <a:srgbClr val="003760"/>
              </a:solidFill>
            </a:endParaRPr>
          </a:p>
          <a:p>
            <a:pPr algn="just"/>
            <a:endParaRPr lang="ru-RU" dirty="0" smtClean="0">
              <a:solidFill>
                <a:srgbClr val="003760"/>
              </a:solidFill>
            </a:endParaRPr>
          </a:p>
          <a:p>
            <a:pPr algn="just"/>
            <a:endParaRPr lang="ru-RU" dirty="0" smtClean="0">
              <a:solidFill>
                <a:srgbClr val="003760"/>
              </a:solidFill>
            </a:endParaRPr>
          </a:p>
          <a:p>
            <a:pPr algn="just"/>
            <a:endParaRPr lang="ru-RU" dirty="0">
              <a:solidFill>
                <a:srgbClr val="003760"/>
              </a:solidFill>
            </a:endParaRPr>
          </a:p>
        </p:txBody>
      </p:sp>
      <p:pic>
        <p:nvPicPr>
          <p:cNvPr id="3074" name="Picture 2" descr="http://fabrikar.ru/klatetvih/5424"/>
          <p:cNvPicPr>
            <a:picLocks noChangeAspect="1" noChangeArrowheads="1"/>
          </p:cNvPicPr>
          <p:nvPr/>
        </p:nvPicPr>
        <p:blipFill>
          <a:blip r:embed="rId2"/>
          <a:srcRect/>
          <a:stretch>
            <a:fillRect/>
          </a:stretch>
        </p:blipFill>
        <p:spPr bwMode="auto">
          <a:xfrm>
            <a:off x="4500562" y="1500174"/>
            <a:ext cx="4364005" cy="32730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571480"/>
            <a:ext cx="6851142" cy="500066"/>
          </a:xfrm>
        </p:spPr>
        <p:txBody>
          <a:bodyPr>
            <a:noAutofit/>
          </a:bodyPr>
          <a:lstStyle/>
          <a:p>
            <a:pPr algn="ctr">
              <a:buNone/>
            </a:pPr>
            <a:r>
              <a:rPr lang="ru-RU" sz="4800" b="1" i="1" dirty="0" smtClean="0">
                <a:solidFill>
                  <a:srgbClr val="002060"/>
                </a:solidFill>
                <a:latin typeface="Monotype Corsiva" pitchFamily="66" charset="0"/>
                <a:cs typeface="Times New Roman" pitchFamily="18" charset="0"/>
              </a:rPr>
              <a:t>Спасибо за внимание! </a:t>
            </a:r>
          </a:p>
          <a:p>
            <a:pPr algn="ctr">
              <a:buNone/>
            </a:pPr>
            <a:endParaRPr lang="ru-RU" sz="4800" b="1" i="1" dirty="0">
              <a:solidFill>
                <a:srgbClr val="002060"/>
              </a:solidFill>
              <a:latin typeface="Monotype Corsiva" pitchFamily="66" charset="0"/>
              <a:cs typeface="Times New Roman" pitchFamily="18" charset="0"/>
            </a:endParaRPr>
          </a:p>
        </p:txBody>
      </p:sp>
      <p:pic>
        <p:nvPicPr>
          <p:cNvPr id="4" name="Рисунок 3" descr="pole_romashki_lug_zelenyy_lug_may_1920x1200.jpg"/>
          <p:cNvPicPr>
            <a:picLocks noChangeAspect="1"/>
          </p:cNvPicPr>
          <p:nvPr/>
        </p:nvPicPr>
        <p:blipFill>
          <a:blip r:embed="rId2"/>
          <a:stretch>
            <a:fillRect/>
          </a:stretch>
        </p:blipFill>
        <p:spPr>
          <a:xfrm>
            <a:off x="1571604" y="1500174"/>
            <a:ext cx="5786446" cy="361652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15370" cy="5715015"/>
          </a:xfrm>
        </p:spPr>
        <p:txBody>
          <a:bodyPr>
            <a:normAutofit fontScale="70000" lnSpcReduction="20000"/>
          </a:bodyPr>
          <a:lstStyle/>
          <a:p>
            <a:pPr algn="just"/>
            <a:r>
              <a:rPr lang="ru-RU" sz="2600" b="1" dirty="0" smtClean="0">
                <a:solidFill>
                  <a:srgbClr val="003760"/>
                </a:solidFill>
              </a:rPr>
              <a:t>Первый блок знаний</a:t>
            </a:r>
            <a:r>
              <a:rPr lang="ru-RU" dirty="0" smtClean="0">
                <a:solidFill>
                  <a:srgbClr val="003760"/>
                </a:solidFill>
              </a:rPr>
              <a:t>.  Представления о растениях и животных как живых организмах, их признаках и свойствах.</a:t>
            </a:r>
            <a:endParaRPr lang="ru-RU" b="1" dirty="0" smtClean="0">
              <a:solidFill>
                <a:srgbClr val="003760"/>
              </a:solidFill>
            </a:endParaRPr>
          </a:p>
          <a:p>
            <a:pPr algn="just"/>
            <a:r>
              <a:rPr lang="ru-RU" dirty="0" smtClean="0">
                <a:solidFill>
                  <a:srgbClr val="003760"/>
                </a:solidFill>
              </a:rPr>
              <a:t>Конкретные признаки отдельных растений и животных, доступные сенсорному анализу их качества и свойства: цвет, величина, части и органы, их пространственное расположение, вариативность у разных объектов одного вида (например, кошка может быть серой, черной или белой, достаточно крупной или небольшой и т. п.); вкусовые качества плодов огородных и садовых растений и т. п.</a:t>
            </a:r>
            <a:endParaRPr lang="ru-RU" b="1" dirty="0" smtClean="0">
              <a:solidFill>
                <a:srgbClr val="003760"/>
              </a:solidFill>
            </a:endParaRPr>
          </a:p>
          <a:p>
            <a:pPr algn="just"/>
            <a:r>
              <a:rPr lang="ru-RU" dirty="0" smtClean="0">
                <a:solidFill>
                  <a:srgbClr val="003760"/>
                </a:solidFill>
              </a:rPr>
              <a:t>Конкретные представления о признаках живых организмов у отдельных представителей растений и животных (тех, у которых эти признаки наиболее ярко представлены): ест -что, чем, как; двигается - как, при помощи чего; дышит -чем; растет ).</a:t>
            </a:r>
            <a:endParaRPr lang="ru-RU" b="1" dirty="0" smtClean="0">
              <a:solidFill>
                <a:srgbClr val="003760"/>
              </a:solidFill>
            </a:endParaRPr>
          </a:p>
          <a:p>
            <a:pPr algn="just"/>
            <a:r>
              <a:rPr lang="ru-RU" dirty="0" smtClean="0">
                <a:solidFill>
                  <a:srgbClr val="003760"/>
                </a:solidFill>
              </a:rPr>
              <a:t>Конкретные представления о назначении основных органов и частей растений и животных, хорошо знакомых детям. Например, корень у растения всасывает воду из земли и служит опорой растению; стебель проводит воду, пищу к другим частям растения и держит их; листьями растения дышат, улавливают свет; из цветка появляется плод, в котором зреют семена (детки) этого растения. </a:t>
            </a:r>
            <a:endParaRPr lang="ru-RU" b="1" dirty="0" smtClean="0">
              <a:solidFill>
                <a:srgbClr val="003760"/>
              </a:solidFill>
            </a:endParaRPr>
          </a:p>
          <a:p>
            <a:pPr algn="just"/>
            <a:r>
              <a:rPr lang="ru-RU" dirty="0" smtClean="0">
                <a:solidFill>
                  <a:srgbClr val="003760"/>
                </a:solidFill>
              </a:rPr>
              <a:t>Общее представление о значении целостности организмов: нарушение целостности органов растения, животного приводит к ухудшению состояния, а иногда и к гибели живого существа. Беречь нужно каждое живое существо.</a:t>
            </a:r>
            <a:endParaRPr lang="ru-RU" b="1" dirty="0" smtClean="0">
              <a:solidFill>
                <a:srgbClr val="003760"/>
              </a:solidFill>
            </a:endParaRPr>
          </a:p>
          <a:p>
            <a:pPr algn="just"/>
            <a:r>
              <a:rPr lang="ru-RU" dirty="0" smtClean="0">
                <a:solidFill>
                  <a:srgbClr val="003760"/>
                </a:solidFill>
              </a:rPr>
              <a:t>Конкретные представления об основных потребностях знакомых детям растений и животных в свете, тепле, влаге, пище, месте для обитания, защите от врагов; способах удовлетворения этих потребностей растениями и животными уголка природы, живущими дома, на даче. Достаточно отчетливые представления о труде человека по созданию условий и ухода за живыми существами, об отношении к ним. Дифференцированные представления о состоянии (хорошем, плохом) растений и животных, за которыми ухаживают дети, о причинах такого состояния.</a:t>
            </a:r>
            <a:endParaRPr lang="ru-RU" b="1" dirty="0" smtClean="0">
              <a:solidFill>
                <a:srgbClr val="003760"/>
              </a:solidFill>
            </a:endParaRPr>
          </a:p>
          <a:p>
            <a:pPr algn="just"/>
            <a:endParaRPr lang="ru-RU" dirty="0" smtClean="0">
              <a:solidFill>
                <a:srgbClr val="003760"/>
              </a:solidFill>
            </a:endParaRPr>
          </a:p>
          <a:p>
            <a:pPr algn="just"/>
            <a:endParaRPr lang="ru-RU" dirty="0">
              <a:solidFill>
                <a:srgbClr val="003760"/>
              </a:solidFill>
            </a:endParaRPr>
          </a:p>
        </p:txBody>
      </p:sp>
      <p:sp>
        <p:nvSpPr>
          <p:cNvPr id="5" name="Заголовок 1"/>
          <p:cNvSpPr>
            <a:spLocks noGrp="1"/>
          </p:cNvSpPr>
          <p:nvPr>
            <p:ph type="title"/>
          </p:nvPr>
        </p:nvSpPr>
        <p:spPr>
          <a:xfrm>
            <a:off x="1143000" y="78910"/>
            <a:ext cx="6850298" cy="921198"/>
          </a:xfrm>
        </p:spPr>
        <p:txBody>
          <a:bodyPr>
            <a:normAutofit/>
          </a:bodyPr>
          <a:lstStyle/>
          <a:p>
            <a:pPr algn="ctr"/>
            <a:r>
              <a:rPr lang="ru-RU" sz="2800" dirty="0" smtClean="0">
                <a:solidFill>
                  <a:srgbClr val="002060"/>
                </a:solidFill>
                <a:latin typeface="Times New Roman" pitchFamily="18" charset="0"/>
                <a:cs typeface="Times New Roman" pitchFamily="18" charset="0"/>
              </a:rPr>
              <a:t>Содержание представлений о природе у дошкольников (объем и уровень знаний)</a:t>
            </a:r>
            <a:endParaRPr lang="ru-RU" sz="2800"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285728"/>
            <a:ext cx="7643866" cy="5786478"/>
          </a:xfrm>
        </p:spPr>
        <p:txBody>
          <a:bodyPr>
            <a:normAutofit fontScale="62500" lnSpcReduction="20000"/>
          </a:bodyPr>
          <a:lstStyle/>
          <a:p>
            <a:pPr>
              <a:buNone/>
            </a:pPr>
            <a:endParaRPr lang="ru-RU" dirty="0" smtClean="0"/>
          </a:p>
          <a:p>
            <a:pPr algn="just"/>
            <a:r>
              <a:rPr lang="ru-RU" sz="2900" b="1" dirty="0" smtClean="0">
                <a:solidFill>
                  <a:srgbClr val="003760"/>
                </a:solidFill>
              </a:rPr>
              <a:t>Второй блок знаний</a:t>
            </a:r>
            <a:r>
              <a:rPr lang="ru-RU" dirty="0" smtClean="0">
                <a:solidFill>
                  <a:srgbClr val="003760"/>
                </a:solidFill>
              </a:rPr>
              <a:t>. Связь живых организмов со средой обитания, с неживой природой. Общее представление о существовании разных сред обитания: наземной (почва, земля), воздушной (воздух), водной (вода).</a:t>
            </a:r>
            <a:r>
              <a:rPr lang="ru-RU" b="1" dirty="0" smtClean="0">
                <a:solidFill>
                  <a:srgbClr val="003760"/>
                </a:solidFill>
              </a:rPr>
              <a:t> </a:t>
            </a:r>
            <a:r>
              <a:rPr lang="ru-RU" dirty="0" smtClean="0">
                <a:solidFill>
                  <a:srgbClr val="003760"/>
                </a:solidFill>
              </a:rPr>
              <a:t>Конкретные представления об основных компонентах сред обитания, их свойствах и качествах, доступных сенсорному анализу. Например, земля состоит из чернозема, песка, глины, камней, остатков частей растений; она может быть мягкой, рыхлой, влажной, сухой и т.д.</a:t>
            </a:r>
            <a:endParaRPr lang="ru-RU" b="1" dirty="0" smtClean="0">
              <a:solidFill>
                <a:srgbClr val="003760"/>
              </a:solidFill>
            </a:endParaRPr>
          </a:p>
          <a:p>
            <a:pPr algn="just"/>
            <a:r>
              <a:rPr lang="ru-RU" sz="2900" b="1" dirty="0" smtClean="0">
                <a:solidFill>
                  <a:srgbClr val="003760"/>
                </a:solidFill>
              </a:rPr>
              <a:t>Третий блок знаний</a:t>
            </a:r>
            <a:r>
              <a:rPr lang="ru-RU" dirty="0" smtClean="0">
                <a:solidFill>
                  <a:srgbClr val="003760"/>
                </a:solidFill>
              </a:rPr>
              <a:t>. Понятие о таких существенных признаках всех живых организмов, как рост, развитие и размножение.</a:t>
            </a:r>
            <a:r>
              <a:rPr lang="ru-RU" b="1" dirty="0" smtClean="0">
                <a:solidFill>
                  <a:srgbClr val="003760"/>
                </a:solidFill>
              </a:rPr>
              <a:t> </a:t>
            </a:r>
            <a:r>
              <a:rPr lang="ru-RU" dirty="0" smtClean="0">
                <a:solidFill>
                  <a:srgbClr val="003760"/>
                </a:solidFill>
              </a:rPr>
              <a:t>Конкретные представления о том, что растения, животные -живые, они рождаются от других живых организмов: растения от растений, а животные от животных. Знания об изменениях во внешнем виде (строении и способах существования хорошо знакомых растений и животных). В процессе роста и развития, о некоторых ярких стадиях и их последовательности. Конкретные представления о необходимости беречь целостности как молодого, так и взрослого живого организма: из маленького вырастает взрослое, у которого снова будет потомство (цикличность роста, развития и размножения).</a:t>
            </a:r>
            <a:r>
              <a:rPr lang="ru-RU" b="1" dirty="0" smtClean="0">
                <a:solidFill>
                  <a:srgbClr val="003760"/>
                </a:solidFill>
              </a:rPr>
              <a:t> </a:t>
            </a:r>
            <a:r>
              <a:rPr lang="ru-RU" dirty="0" smtClean="0">
                <a:solidFill>
                  <a:srgbClr val="003760"/>
                </a:solidFill>
              </a:rPr>
              <a:t>Дифференцированные представления об условиях выращивания конкретных растений в уголке природы (свете, тепле, влаге, почве), отдельные животных (кошки, собаки, морской свинки), птиц (курицы, попугая или канарейки), рыб (</a:t>
            </a:r>
            <a:r>
              <a:rPr lang="ru-RU" dirty="0" err="1" smtClean="0">
                <a:solidFill>
                  <a:srgbClr val="003760"/>
                </a:solidFill>
              </a:rPr>
              <a:t>гуппи</a:t>
            </a:r>
            <a:r>
              <a:rPr lang="ru-RU" dirty="0" smtClean="0">
                <a:solidFill>
                  <a:srgbClr val="003760"/>
                </a:solidFill>
              </a:rPr>
              <a:t>, золотой рыбки), способах ухода за отдельными детенышами животных, ростками растений.</a:t>
            </a:r>
            <a:endParaRPr lang="ru-RU" b="1" dirty="0" smtClean="0">
              <a:solidFill>
                <a:srgbClr val="003760"/>
              </a:solidFill>
            </a:endParaRPr>
          </a:p>
          <a:p>
            <a:pPr algn="just"/>
            <a:r>
              <a:rPr lang="ru-RU" sz="2900" b="1" dirty="0" smtClean="0">
                <a:solidFill>
                  <a:srgbClr val="003760"/>
                </a:solidFill>
              </a:rPr>
              <a:t>Четвертый блок знаний</a:t>
            </a:r>
            <a:r>
              <a:rPr lang="ru-RU" dirty="0" smtClean="0">
                <a:solidFill>
                  <a:srgbClr val="003760"/>
                </a:solidFill>
              </a:rPr>
              <a:t>. Понятия о сообществах растений и животных в природе. Конкретные представления о местах произрастания некоторых хорошо знакомых детям растений (лесе, луге, водоеме, парке, газоне, аквариуме), основных условиях сред обитания, о связях потребностей растений условиями (например, на лугу много света, нет высоких деревьев -растут травянистые растения, любящие свет ).</a:t>
            </a:r>
            <a:r>
              <a:rPr lang="ru-RU" b="1" dirty="0" smtClean="0">
                <a:solidFill>
                  <a:srgbClr val="003760"/>
                </a:solidFill>
              </a:rPr>
              <a:t> </a:t>
            </a:r>
            <a:r>
              <a:rPr lang="ru-RU" dirty="0" smtClean="0">
                <a:solidFill>
                  <a:srgbClr val="003760"/>
                </a:solidFill>
              </a:rPr>
              <a:t>Конкретные представления о животных, обитателях леса, луга, поля, водоема, о способах удовлетворения их потребностей в условиях определенной среды (экосистемы). Например, на лугу много невысоких цветущих растений, поэтому там живут разные насекомые и мелкие зверьки, над дугами летают птицы, которые питаются насекомыми.</a:t>
            </a:r>
            <a:endParaRPr lang="ru-RU" b="1" dirty="0" smtClean="0">
              <a:solidFill>
                <a:srgbClr val="00376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5" y="1214422"/>
            <a:ext cx="4500594" cy="5643578"/>
          </a:xfrm>
        </p:spPr>
        <p:txBody>
          <a:bodyPr>
            <a:normAutofit fontScale="55000" lnSpcReduction="20000"/>
          </a:bodyPr>
          <a:lstStyle/>
          <a:p>
            <a:pPr algn="just">
              <a:lnSpc>
                <a:spcPct val="170000"/>
              </a:lnSpc>
            </a:pPr>
            <a:r>
              <a:rPr lang="ru-RU" dirty="0" smtClean="0">
                <a:solidFill>
                  <a:srgbClr val="003760"/>
                </a:solidFill>
              </a:rPr>
              <a:t>Различать объекты и явления природы по их признакам, вычленять совокупность сенсорных признаков, свойственных объекту познания, уметь пользоваться всеми способами сенсорного анализа, уметь сравнивать предметы и явления природы по заданным свойствам, постепенно научиться самостоятельно выделять основания для сравнения. </a:t>
            </a:r>
            <a:endParaRPr lang="ru-RU" b="1" dirty="0" smtClean="0">
              <a:solidFill>
                <a:srgbClr val="003760"/>
              </a:solidFill>
            </a:endParaRPr>
          </a:p>
          <a:p>
            <a:pPr algn="just">
              <a:lnSpc>
                <a:spcPct val="170000"/>
              </a:lnSpc>
            </a:pPr>
            <a:r>
              <a:rPr lang="ru-RU" dirty="0" smtClean="0">
                <a:solidFill>
                  <a:srgbClr val="003760"/>
                </a:solidFill>
              </a:rPr>
              <a:t>Уметь устанавливать разнообразные по содержанию связи, например: структурно-функциональные - между строением органа и его назначением; связи между способом поведения животного и удовлетворением его потребностей; между состоянием живого существа и условиями среды обитания. Уметь обобщать объекты по сенсорным признакам, пользуясь моделью.</a:t>
            </a:r>
            <a:endParaRPr lang="ru-RU" b="1" dirty="0" smtClean="0">
              <a:solidFill>
                <a:srgbClr val="003760"/>
              </a:solidFill>
            </a:endParaRPr>
          </a:p>
          <a:p>
            <a:pPr algn="just">
              <a:lnSpc>
                <a:spcPct val="170000"/>
              </a:lnSpc>
            </a:pPr>
            <a:r>
              <a:rPr lang="ru-RU" dirty="0" smtClean="0">
                <a:solidFill>
                  <a:srgbClr val="003760"/>
                </a:solidFill>
              </a:rPr>
              <a:t>Уметь составлять описательный рассказ о растениях или животных, хорошо знакомых детям, отражать в речи результаты наблюдений, обследования, сравнений; использовать слова, отражающие меру качества того или иного признака (светлее, темнее, холоднее и т. п.), установленные связи, усвоенные обобщения</a:t>
            </a:r>
            <a:endParaRPr lang="ru-RU" b="1" dirty="0" smtClean="0">
              <a:solidFill>
                <a:srgbClr val="003760"/>
              </a:solidFill>
            </a:endParaRPr>
          </a:p>
        </p:txBody>
      </p:sp>
      <p:sp>
        <p:nvSpPr>
          <p:cNvPr id="4" name="Заголовок 1"/>
          <p:cNvSpPr>
            <a:spLocks noGrp="1"/>
          </p:cNvSpPr>
          <p:nvPr>
            <p:ph type="title"/>
          </p:nvPr>
        </p:nvSpPr>
        <p:spPr>
          <a:xfrm>
            <a:off x="1143000" y="78910"/>
            <a:ext cx="6850298" cy="921198"/>
          </a:xfrm>
        </p:spPr>
        <p:txBody>
          <a:bodyPr>
            <a:normAutofit fontScale="90000"/>
          </a:bodyPr>
          <a:lstStyle/>
          <a:p>
            <a:pPr algn="ctr"/>
            <a:r>
              <a:rPr lang="ru-RU" dirty="0" smtClean="0">
                <a:solidFill>
                  <a:srgbClr val="002060"/>
                </a:solidFill>
                <a:latin typeface="Times New Roman" pitchFamily="18" charset="0"/>
                <a:cs typeface="Times New Roman" pitchFamily="18" charset="0"/>
              </a:rPr>
              <a:t>Познавательные и речевые умения детей дошкольного возраста </a:t>
            </a:r>
            <a:endParaRPr lang="ru-RU" dirty="0">
              <a:solidFill>
                <a:srgbClr val="002060"/>
              </a:solidFill>
              <a:latin typeface="Times New Roman" pitchFamily="18" charset="0"/>
              <a:cs typeface="Times New Roman" pitchFamily="18" charset="0"/>
            </a:endParaRPr>
          </a:p>
        </p:txBody>
      </p:sp>
      <p:pic>
        <p:nvPicPr>
          <p:cNvPr id="5" name="Рисунок 4" descr="https://www.metod-kopilka.ru/images/doc/46/40929/img12.jpg"/>
          <p:cNvPicPr/>
          <p:nvPr/>
        </p:nvPicPr>
        <p:blipFill>
          <a:blip r:embed="rId2" cstate="print"/>
          <a:srcRect/>
          <a:stretch>
            <a:fillRect/>
          </a:stretch>
        </p:blipFill>
        <p:spPr bwMode="auto">
          <a:xfrm>
            <a:off x="5643570" y="1357298"/>
            <a:ext cx="3067243" cy="2302136"/>
          </a:xfrm>
          <a:prstGeom prst="rect">
            <a:avLst/>
          </a:prstGeom>
          <a:noFill/>
          <a:ln w="9525">
            <a:noFill/>
            <a:miter lim="800000"/>
            <a:headEnd/>
            <a:tailEnd/>
          </a:ln>
        </p:spPr>
      </p:pic>
      <p:pic>
        <p:nvPicPr>
          <p:cNvPr id="7" name="Рисунок 6" descr="https://ds03.infourok.ru/uploads/ex/1211/000409b0-55ddcb91/hello_html_m696b1d.png"/>
          <p:cNvPicPr/>
          <p:nvPr/>
        </p:nvPicPr>
        <p:blipFill>
          <a:blip r:embed="rId3" cstate="print"/>
          <a:srcRect/>
          <a:stretch>
            <a:fillRect/>
          </a:stretch>
        </p:blipFill>
        <p:spPr bwMode="auto">
          <a:xfrm>
            <a:off x="5786446" y="3643314"/>
            <a:ext cx="2850118" cy="292155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5" y="1000108"/>
            <a:ext cx="4214842" cy="5857892"/>
          </a:xfrm>
        </p:spPr>
        <p:txBody>
          <a:bodyPr>
            <a:noAutofit/>
          </a:bodyPr>
          <a:lstStyle/>
          <a:p>
            <a:pPr algn="just"/>
            <a:r>
              <a:rPr lang="ru-RU" sz="1600" b="1" dirty="0" smtClean="0">
                <a:solidFill>
                  <a:srgbClr val="003760"/>
                </a:solidFill>
              </a:rPr>
              <a:t>Уголок живой природы в детском саду </a:t>
            </a:r>
            <a:r>
              <a:rPr lang="ru-RU" sz="1100" dirty="0" smtClean="0">
                <a:solidFill>
                  <a:srgbClr val="003760"/>
                </a:solidFill>
              </a:rPr>
              <a:t>- одно из необходимых условий наглядного и действенного ознакомления дошкольников с природой. В уголке живой природы дошкольники могут в течение всего дня подходить к животным и растениям, рассматривать их, вести за ними длительные наблюдения. У детей расширяются конкретные знания о природе. Во время ухода за обитателями уголка природы формируются трудовые навыки, трудолюбие, бережное отношение к живому, ответственность за порученное дело. В средней группе у детей формируют умение видеть разнообразие свойств и качеств предметов и их частей (разнообразие формы, цвета, величины, характера поверхности и т. д.). С возрастом, усложняются знания о растениях и животных. Дети четче различают особенности растений, знакомятся с условиями, необходимыми для их жизни. Число растений, которые узнают и называют ребята, возрастает.</a:t>
            </a:r>
          </a:p>
          <a:p>
            <a:pPr algn="just"/>
            <a:r>
              <a:rPr lang="ru-RU" sz="1100" dirty="0" smtClean="0">
                <a:solidFill>
                  <a:srgbClr val="003760"/>
                </a:solidFill>
              </a:rPr>
              <a:t>Ребенок пятого года жизни, знакомясь с животными, отмечает своеобразие их внешнего вида, строения, движения, способа питания; устанавливает и первые связи - зависимость характера движения от особенностей строения конечностей.</a:t>
            </a:r>
          </a:p>
          <a:p>
            <a:pPr algn="just"/>
            <a:r>
              <a:rPr lang="ru-RU" sz="1100" dirty="0" smtClean="0">
                <a:solidFill>
                  <a:srgbClr val="003760"/>
                </a:solidFill>
              </a:rPr>
              <a:t>В процессе ухода (вместе с воспитателем) за обитателями уголка дети овладевают несложными умениями: поддерживать растение в чистоте, правильно поливать его, мыть поилки и кормушки для животных, давать корм. Наблюдая за растениями и животными, подмечают яркие проявления в росте, развитии растений и животных. Свои наблюдения учатся отражать в связной, точной речи.</a:t>
            </a:r>
            <a:endParaRPr lang="ru-RU" sz="1100" dirty="0">
              <a:solidFill>
                <a:srgbClr val="003760"/>
              </a:solidFill>
            </a:endParaRPr>
          </a:p>
        </p:txBody>
      </p:sp>
      <p:sp>
        <p:nvSpPr>
          <p:cNvPr id="5" name="Заголовок 1"/>
          <p:cNvSpPr>
            <a:spLocks noGrp="1"/>
          </p:cNvSpPr>
          <p:nvPr>
            <p:ph type="title"/>
          </p:nvPr>
        </p:nvSpPr>
        <p:spPr>
          <a:xfrm>
            <a:off x="1143000" y="78910"/>
            <a:ext cx="6850298" cy="921198"/>
          </a:xfrm>
        </p:spPr>
        <p:txBody>
          <a:bodyPr>
            <a:normAutofit fontScale="90000"/>
          </a:bodyPr>
          <a:lstStyle/>
          <a:p>
            <a:pPr algn="ctr"/>
            <a:r>
              <a:rPr lang="ru-RU" dirty="0" smtClean="0">
                <a:solidFill>
                  <a:srgbClr val="002060"/>
                </a:solidFill>
                <a:latin typeface="Times New Roman" pitchFamily="18" charset="0"/>
                <a:cs typeface="Times New Roman" pitchFamily="18" charset="0"/>
              </a:rPr>
              <a:t>Уголок живой природы и его организация </a:t>
            </a:r>
            <a:endParaRPr lang="ru-RU" dirty="0">
              <a:solidFill>
                <a:srgbClr val="002060"/>
              </a:solidFill>
              <a:latin typeface="Times New Roman" pitchFamily="18" charset="0"/>
              <a:cs typeface="Times New Roman" pitchFamily="18" charset="0"/>
            </a:endParaRPr>
          </a:p>
        </p:txBody>
      </p:sp>
      <p:pic>
        <p:nvPicPr>
          <p:cNvPr id="4" name="Рисунок 3" descr="http://design-iprint.ru/assets/images/dlya-sadika/069.jpg"/>
          <p:cNvPicPr/>
          <p:nvPr/>
        </p:nvPicPr>
        <p:blipFill>
          <a:blip r:embed="rId2" cstate="print"/>
          <a:srcRect/>
          <a:stretch>
            <a:fillRect/>
          </a:stretch>
        </p:blipFill>
        <p:spPr bwMode="auto">
          <a:xfrm>
            <a:off x="4857752" y="1571612"/>
            <a:ext cx="3956988" cy="3434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5" y="357167"/>
            <a:ext cx="4286280" cy="5281636"/>
          </a:xfrm>
        </p:spPr>
        <p:txBody>
          <a:bodyPr>
            <a:normAutofit lnSpcReduction="10000"/>
          </a:bodyPr>
          <a:lstStyle/>
          <a:p>
            <a:pPr algn="just"/>
            <a:r>
              <a:rPr lang="ru-RU" sz="1600" dirty="0" smtClean="0">
                <a:solidFill>
                  <a:srgbClr val="003760"/>
                </a:solidFill>
              </a:rPr>
              <a:t>В детских садах уголок природы организуют для каждой группы отдельно. Объекты его размещают в светлой части комнаты (на низких столиках и подоконниках) так; чтобы, они были хорошо освещены, но не загораживали свет из окна. Окно для уголка живой природы должно быть обращено на, юго-запад, юг или юго-восток. </a:t>
            </a:r>
          </a:p>
          <a:p>
            <a:pPr algn="just"/>
            <a:r>
              <a:rPr lang="ru-RU" sz="1600" dirty="0" smtClean="0">
                <a:solidFill>
                  <a:srgbClr val="003760"/>
                </a:solidFill>
              </a:rPr>
              <a:t>Растения не рекомендуется ставить близко к форточкам и печам, так как резкие колебания температуры вредны для них. При размещении растений необходимо учитывать отношение их к свету, теплу и влаге. </a:t>
            </a:r>
          </a:p>
          <a:p>
            <a:pPr algn="just"/>
            <a:r>
              <a:rPr lang="ru-RU" sz="1500" dirty="0" smtClean="0">
                <a:solidFill>
                  <a:srgbClr val="003760"/>
                </a:solidFill>
              </a:rPr>
              <a:t>Аквариумы размещают перед окнами, избегая, однако, яркого освещения их летом. Террариумы ставят на светлом и теплом месте. Птиц держат подальше от форточек: они не выносят сквозняков.</a:t>
            </a:r>
          </a:p>
          <a:p>
            <a:endParaRPr lang="ru-RU" dirty="0"/>
          </a:p>
        </p:txBody>
      </p:sp>
      <p:pic>
        <p:nvPicPr>
          <p:cNvPr id="28674" name="Picture 2" descr="http://img12.proshkolu.ru/content/media/pic/std/5000000/4506000/4505876-e545b557e8601295.jpg"/>
          <p:cNvPicPr>
            <a:picLocks noChangeAspect="1" noChangeArrowheads="1"/>
          </p:cNvPicPr>
          <p:nvPr/>
        </p:nvPicPr>
        <p:blipFill>
          <a:blip r:embed="rId2"/>
          <a:srcRect/>
          <a:stretch>
            <a:fillRect/>
          </a:stretch>
        </p:blipFill>
        <p:spPr bwMode="auto">
          <a:xfrm>
            <a:off x="5072066" y="1428736"/>
            <a:ext cx="3790947" cy="284321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3" y="142852"/>
            <a:ext cx="4357717" cy="6572295"/>
          </a:xfrm>
        </p:spPr>
        <p:txBody>
          <a:bodyPr>
            <a:normAutofit/>
          </a:bodyPr>
          <a:lstStyle/>
          <a:p>
            <a:pPr algn="just"/>
            <a:r>
              <a:rPr lang="ru-RU" sz="1400" b="1" dirty="0" smtClean="0">
                <a:solidFill>
                  <a:srgbClr val="003760"/>
                </a:solidFill>
              </a:rPr>
              <a:t>В связи со сменой времен года изменяют и состав обитателей уголка природы.</a:t>
            </a:r>
          </a:p>
          <a:p>
            <a:pPr algn="just"/>
            <a:r>
              <a:rPr lang="ru-RU" sz="1400" dirty="0" smtClean="0">
                <a:solidFill>
                  <a:srgbClr val="003760"/>
                </a:solidFill>
              </a:rPr>
              <a:t>Осенью в уголок переносят растения, пересаженные из цветника в горшки. Животных, впадающих в зимнюю спячку (лягушек, ящериц, черепах), наоборот, выносят в прохладное, неотапливаемое помещение.</a:t>
            </a:r>
          </a:p>
          <a:p>
            <a:pPr algn="just"/>
            <a:r>
              <a:rPr lang="ru-RU" sz="1400" dirty="0" smtClean="0">
                <a:solidFill>
                  <a:srgbClr val="003760"/>
                </a:solidFill>
              </a:rPr>
              <a:t>Зимой в уголок вносят ящики с посевами и посадками, которые произведены детьми (лук на перо, овес, салат, морковь и свекла на зелень). Из холодного помещения сюда переставляют горшки с высаженными в них еще летом дикими растениями леса и луга. К, концу зимы в уголок природы ставят сосуды со срезанными ветками деревьев и кустов.</a:t>
            </a:r>
          </a:p>
          <a:p>
            <a:pPr algn="just"/>
            <a:r>
              <a:rPr lang="ru-RU" sz="1400" dirty="0" smtClean="0">
                <a:solidFill>
                  <a:srgbClr val="003760"/>
                </a:solidFill>
              </a:rPr>
              <a:t>Весной в уголок ставят ящики с рассадой и укореняемыми черенками и вносят террариумы.</a:t>
            </a:r>
          </a:p>
          <a:p>
            <a:pPr algn="just"/>
            <a:r>
              <a:rPr lang="ru-RU" sz="1400" dirty="0" smtClean="0">
                <a:solidFill>
                  <a:srgbClr val="003760"/>
                </a:solidFill>
              </a:rPr>
              <a:t>Летом уголок природы помещают на веранду или в беседку и пополняют теми растениями и животными, которых дети приносят с экскурсий и прогулок.</a:t>
            </a:r>
          </a:p>
          <a:p>
            <a:endParaRPr lang="ru-RU" dirty="0"/>
          </a:p>
        </p:txBody>
      </p:sp>
      <p:sp>
        <p:nvSpPr>
          <p:cNvPr id="27650" name="AutoShape 2" descr="http://firsttrading.ru/photos/vse-o-zime-dlya-detskogo-sada-dlya-oformleniya-ugolka-8783-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descr="https://fs00.infourok.ru/images/doc/219/6530/1/img26.jpg"/>
          <p:cNvPicPr/>
          <p:nvPr/>
        </p:nvPicPr>
        <p:blipFill>
          <a:blip r:embed="rId2" cstate="print"/>
          <a:srcRect/>
          <a:stretch>
            <a:fillRect/>
          </a:stretch>
        </p:blipFill>
        <p:spPr bwMode="auto">
          <a:xfrm>
            <a:off x="5500694" y="1857364"/>
            <a:ext cx="3267903" cy="245274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S10289526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Макет заголовка</Template>
  <TotalTime>730</TotalTime>
  <Words>4871</Words>
  <PresentationFormat>Экран (4:3)</PresentationFormat>
  <Paragraphs>184</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TS102895269</vt:lpstr>
      <vt:lpstr>    Знакомство детей дошкольного возраста   с миром природы</vt:lpstr>
      <vt:lpstr> </vt:lpstr>
      <vt:lpstr>Экологическое образование и воспитание детей</vt:lpstr>
      <vt:lpstr>Содержание представлений о природе у дошкольников (объем и уровень знаний)</vt:lpstr>
      <vt:lpstr>Слайд 5</vt:lpstr>
      <vt:lpstr>Познавательные и речевые умения детей дошкольного возраста </vt:lpstr>
      <vt:lpstr>Уголок живой природы и его организация </vt:lpstr>
      <vt:lpstr>Слайд 8</vt:lpstr>
      <vt:lpstr>Слайд 9</vt:lpstr>
      <vt:lpstr> Задачи знакомства дошкольников с миром природы</vt:lpstr>
      <vt:lpstr>Задачи: (средняя и старшая группы)</vt:lpstr>
      <vt:lpstr>Задачи: (подготовительная к школе группа)</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Ознакомление детей с природой. На заметку педагогу.</vt:lpstr>
      <vt:lpstr>Примеры занятий по ознакомлению детей с природой</vt:lpstr>
      <vt:lpstr>Слайд 25</vt:lpstr>
      <vt:lpstr>Дидактические игры по ознакомлению дошкольников с миром природы</vt:lpstr>
      <vt:lpstr>Дидактические игры на сравнение </vt:lpstr>
      <vt:lpstr>Дидактические игры на анализ и синтез</vt:lpstr>
      <vt:lpstr>Дидактические игры на обобщение</vt:lpstr>
      <vt:lpstr>Дидактические игры на классификацию</vt:lpstr>
      <vt:lpstr>Дидактические игры на выделение признаков предметов</vt:lpstr>
      <vt:lpstr>Слайд 32</vt:lpstr>
      <vt:lpstr>Заключение </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опытно-экспериментальной деятельности для развития познавательного интереса дошкольников.</dc:title>
  <dc:creator>Администратор</dc:creator>
  <cp:lastModifiedBy>user</cp:lastModifiedBy>
  <cp:revision>72</cp:revision>
  <dcterms:created xsi:type="dcterms:W3CDTF">2016-02-28T12:03:41Z</dcterms:created>
  <dcterms:modified xsi:type="dcterms:W3CDTF">2018-11-11T10:04:17Z</dcterms:modified>
</cp:coreProperties>
</file>