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6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8DE2-308B-4B52-A833-20CE580C5E5A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1D0CD-77CB-44FE-A521-2770FF97B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D228D-D9A9-4144-BD24-A9DF367474A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75235-878E-406F-8500-636CF92DE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0A8D1-9702-4D16-B4DF-35D003E80138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DD1C-8225-4FAA-A6E6-31328AA44B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96215-D1E2-4204-B2E8-F9D20AC55B13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8ED90-3757-4541-8D5F-BF80EA7A0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8B7D6-074E-4D0D-AD60-BBA035F2EAEB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53016-E7F4-4173-A978-AF658F308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8896-BD9B-409C-B166-46B91B90D369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DE22-86E7-4521-909D-472050190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5D1E-6C4A-4E23-8649-21CAED4F16EE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BC17B-1286-4C05-BAEB-06CF46744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46AF-C036-4B1A-9B36-618D07B9EC4D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1CF8-D2B9-4DBC-A423-DA8176FD8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8A947-3A4F-4E4A-BC52-016D8AB38BE2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92E77-F59F-4D0F-9867-A6EAD0D305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404D9-4AA1-40E7-9C9B-FA71305190D4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4638E-26FF-4789-BDA2-9CB79C196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FD3F7-E471-4B5F-A73A-B0B087E8BB1B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FFFC4-95C1-4862-9D38-851D75F88E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C8C347-1DBA-4DA7-A5FF-8AD784BFB619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1C9DD5-799F-4DE8-AF83-21541D7FF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714375"/>
            <a:ext cx="8429625" cy="5715000"/>
          </a:xfrm>
        </p:spPr>
        <p:txBody>
          <a:bodyPr/>
          <a:lstStyle/>
          <a:p>
            <a:endParaRPr lang="ru-RU" sz="6000" smtClean="0">
              <a:solidFill>
                <a:schemeClr val="tx1"/>
              </a:solidFill>
            </a:endParaRPr>
          </a:p>
          <a:p>
            <a:r>
              <a:rPr lang="ru-RU" sz="6000" smtClean="0">
                <a:solidFill>
                  <a:schemeClr val="tx1"/>
                </a:solidFill>
              </a:rPr>
              <a:t>Документация школьного психолога</a:t>
            </a:r>
            <a:endParaRPr lang="ru-RU" sz="6000" smtClean="0">
              <a:solidFill>
                <a:schemeClr val="tx1"/>
              </a:solidFill>
              <a:latin typeface="Arial" charset="0"/>
            </a:endParaRPr>
          </a:p>
          <a:p>
            <a:pPr algn="r"/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Психолог «Краснояружской СОШ №1»</a:t>
            </a:r>
          </a:p>
          <a:p>
            <a:pPr algn="r"/>
            <a:r>
              <a:rPr lang="ru-RU" sz="2400" smtClean="0">
                <a:solidFill>
                  <a:schemeClr val="tx1"/>
                </a:solidFill>
                <a:latin typeface="Arial" charset="0"/>
              </a:rPr>
              <a:t>Гапич Т.Н.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8358188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Журнал учета коррекционной и развивающей работы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000125"/>
          <a:ext cx="8715375" cy="3929063"/>
        </p:xfrm>
        <a:graphic>
          <a:graphicData uri="http://schemas.openxmlformats.org/drawingml/2006/table">
            <a:tbl>
              <a:tblPr/>
              <a:tblGrid>
                <a:gridCol w="1214437"/>
                <a:gridCol w="2571750"/>
                <a:gridCol w="2500313"/>
                <a:gridCol w="2428875"/>
              </a:tblGrid>
              <a:tr h="130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кем проводится занятие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занятия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0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0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6850" y="1068388"/>
          <a:ext cx="8707438" cy="3897312"/>
        </p:xfrm>
        <a:graphic>
          <a:graphicData uri="http://schemas.openxmlformats.org/drawingml/2006/table">
            <a:tbl>
              <a:tblPr/>
              <a:tblGrid>
                <a:gridCol w="8707901"/>
              </a:tblGrid>
              <a:tr h="3896750"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endParaRPr lang="ru-RU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68275" y="3629025"/>
          <a:ext cx="8764588" cy="1379538"/>
        </p:xfrm>
        <a:graphic>
          <a:graphicData uri="http://schemas.openxmlformats.org/drawingml/2006/table">
            <a:tbl>
              <a:tblPr/>
              <a:tblGrid>
                <a:gridCol w="8764173"/>
              </a:tblGrid>
              <a:tr h="13786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1138" y="2306638"/>
          <a:ext cx="8721725" cy="1322387"/>
        </p:xfrm>
        <a:graphic>
          <a:graphicData uri="http://schemas.openxmlformats.org/drawingml/2006/table">
            <a:tbl>
              <a:tblPr/>
              <a:tblGrid>
                <a:gridCol w="8721970"/>
              </a:tblGrid>
              <a:tr h="13223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Журнал учета групповой развивающей </a:t>
            </a:r>
            <a:r>
              <a:rPr lang="ru-RU" sz="2400" b="1" dirty="0"/>
              <a:t>и </a:t>
            </a:r>
            <a:r>
              <a:rPr lang="ru-RU" sz="2400" b="1" dirty="0" smtClean="0"/>
              <a:t>коррекционной работы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428750"/>
          <a:ext cx="8501063" cy="3714750"/>
        </p:xfrm>
        <a:graphic>
          <a:graphicData uri="http://schemas.openxmlformats.org/drawingml/2006/table">
            <a:tbl>
              <a:tblPr/>
              <a:tblGrid>
                <a:gridCol w="1428750"/>
                <a:gridCol w="117475"/>
                <a:gridCol w="771525"/>
                <a:gridCol w="773113"/>
                <a:gridCol w="773112"/>
                <a:gridCol w="773113"/>
                <a:gridCol w="773112"/>
                <a:gridCol w="773113"/>
                <a:gridCol w="771525"/>
                <a:gridCol w="773112"/>
                <a:gridCol w="773113"/>
              </a:tblGrid>
              <a:tr h="7334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Фамилия, имя, класс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Даты занятий с отметками о посещении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33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Журнал учета просветительской работы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285875"/>
          <a:ext cx="8715375" cy="4143375"/>
        </p:xfrm>
        <a:graphic>
          <a:graphicData uri="http://schemas.openxmlformats.org/drawingml/2006/table">
            <a:tbl>
              <a:tblPr/>
              <a:tblGrid>
                <a:gridCol w="2178050"/>
                <a:gridCol w="2179637"/>
                <a:gridCol w="2179638"/>
                <a:gridCol w="2178050"/>
              </a:tblGrid>
              <a:tr h="163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кем проводится занятие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 занятия, форма занятия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5000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Журнал учета экспертной работы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357313"/>
          <a:ext cx="8572500" cy="4143375"/>
        </p:xfrm>
        <a:graphic>
          <a:graphicData uri="http://schemas.openxmlformats.org/drawingml/2006/table">
            <a:tbl>
              <a:tblPr/>
              <a:tblGrid>
                <a:gridCol w="2071688"/>
                <a:gridCol w="3643312"/>
                <a:gridCol w="2857500"/>
              </a:tblGrid>
              <a:tr h="138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проведения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проведения, форма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Журнал учета  организационно-методической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работы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928688"/>
          <a:ext cx="8643938" cy="4786312"/>
        </p:xfrm>
        <a:graphic>
          <a:graphicData uri="http://schemas.openxmlformats.org/drawingml/2006/table">
            <a:tbl>
              <a:tblPr/>
              <a:tblGrid>
                <a:gridCol w="1357313"/>
                <a:gridCol w="4405312"/>
                <a:gridCol w="2881313"/>
              </a:tblGrid>
              <a:tr h="159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работы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9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9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500063"/>
            <a:ext cx="8643937" cy="59293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</a:t>
            </a:r>
            <a:r>
              <a:rPr lang="ru-RU" dirty="0"/>
              <a:t>качестве </a:t>
            </a:r>
            <a:r>
              <a:rPr lang="ru-RU" b="1" dirty="0"/>
              <a:t>промежуточной и итоговой отчетности </a:t>
            </a:r>
            <a:r>
              <a:rPr lang="ru-RU" dirty="0"/>
              <a:t>предлагается составлять статистическую справку </a:t>
            </a:r>
            <a:r>
              <a:rPr lang="ru-RU" dirty="0" smtClean="0"/>
              <a:t> </a:t>
            </a:r>
            <a:r>
              <a:rPr lang="ru-RU" dirty="0"/>
              <a:t>за отчетный период, установленный в образовательном учреждении (</a:t>
            </a:r>
            <a:r>
              <a:rPr lang="ru-RU" dirty="0" smtClean="0"/>
              <a:t>четверть)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</a:t>
            </a:r>
            <a:r>
              <a:rPr lang="ru-RU" b="1" dirty="0"/>
              <a:t>аналитическом годовом отчете </a:t>
            </a:r>
            <a:r>
              <a:rPr lang="ru-RU" dirty="0"/>
              <a:t>отражаются все виды деятельности в соответствии с планом работы и журналом </a:t>
            </a:r>
            <a:r>
              <a:rPr lang="ru-RU" dirty="0" smtClean="0"/>
              <a:t>учета  (при </a:t>
            </a:r>
            <a:r>
              <a:rPr lang="ru-RU" dirty="0"/>
              <a:t>написании данного отчета педагог-психолог обязан строго соблюдать принцип анонимности и конфиденциальности, что выражается в представлении только общих результатов и сравнительных </a:t>
            </a:r>
            <a:r>
              <a:rPr lang="ru-RU" dirty="0" smtClean="0"/>
              <a:t>характеристик).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Статистическая справка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25"/>
            <a:ext cx="9144000" cy="6429375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В </a:t>
            </a:r>
            <a:r>
              <a:rPr lang="ru-RU" b="1" dirty="0"/>
              <a:t>целом проведено за </a:t>
            </a:r>
            <a:r>
              <a:rPr lang="ru-RU" dirty="0"/>
              <a:t>_________________________</a:t>
            </a:r>
            <a:r>
              <a:rPr lang="ru-RU" b="1" dirty="0"/>
              <a:t> (период)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Всего приемов </a:t>
            </a:r>
            <a:r>
              <a:rPr lang="ru-RU" b="1" dirty="0" smtClean="0"/>
              <a:t>детей </a:t>
            </a:r>
            <a:r>
              <a:rPr lang="ru-RU" dirty="0" smtClean="0"/>
              <a:t>______________________________________________</a:t>
            </a: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Возрастные </a:t>
            </a:r>
            <a:r>
              <a:rPr lang="ru-RU" b="1" dirty="0" smtClean="0"/>
              <a:t>группы </a:t>
            </a:r>
            <a:r>
              <a:rPr lang="ru-RU" dirty="0" smtClean="0"/>
              <a:t>(До </a:t>
            </a:r>
            <a:r>
              <a:rPr lang="ru-RU" dirty="0"/>
              <a:t>3 </a:t>
            </a:r>
            <a:r>
              <a:rPr lang="ru-RU" dirty="0" smtClean="0"/>
              <a:t>лет, 3—5 лет, 5—7 лет, 7—10 лет, 10—12 лет, 12—15 лет, Старше 15)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Всего приемов взрослых </a:t>
            </a:r>
            <a:r>
              <a:rPr lang="ru-RU" b="1" dirty="0" smtClean="0"/>
              <a:t>  </a:t>
            </a:r>
            <a:r>
              <a:rPr lang="ru-RU" dirty="0" smtClean="0"/>
              <a:t>(Родителей, Специалистов)</a:t>
            </a: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Проведено индивидуальных </a:t>
            </a:r>
            <a:r>
              <a:rPr lang="ru-RU" b="1" dirty="0" smtClean="0"/>
              <a:t>обследований </a:t>
            </a:r>
            <a:r>
              <a:rPr lang="ru-RU" dirty="0" smtClean="0"/>
              <a:t>(Первичных, Повторных)</a:t>
            </a: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Проведено индивидуальных </a:t>
            </a:r>
            <a:r>
              <a:rPr lang="ru-RU" b="1" dirty="0" smtClean="0"/>
              <a:t>консультаций </a:t>
            </a:r>
            <a:r>
              <a:rPr lang="ru-RU" dirty="0" smtClean="0"/>
              <a:t>(Детей, Взрослых)</a:t>
            </a: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Проведено групповых </a:t>
            </a:r>
            <a:r>
              <a:rPr lang="ru-RU" b="1" dirty="0" smtClean="0"/>
              <a:t>консультаций </a:t>
            </a:r>
            <a:r>
              <a:rPr lang="ru-RU" dirty="0" smtClean="0"/>
              <a:t>(Для детей, Для </a:t>
            </a:r>
            <a:r>
              <a:rPr lang="ru-RU" dirty="0"/>
              <a:t>педагогов / </a:t>
            </a:r>
            <a:r>
              <a:rPr lang="ru-RU" dirty="0" smtClean="0"/>
              <a:t>родителей)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Проведено групповых </a:t>
            </a:r>
            <a:r>
              <a:rPr lang="ru-RU" b="1" dirty="0" smtClean="0"/>
              <a:t>диагностик </a:t>
            </a:r>
            <a:r>
              <a:rPr lang="ru-RU" dirty="0" smtClean="0"/>
              <a:t>(детей, Количество </a:t>
            </a:r>
            <a:r>
              <a:rPr lang="ru-RU" dirty="0"/>
              <a:t>детей на групповой </a:t>
            </a:r>
            <a:r>
              <a:rPr lang="ru-RU" dirty="0" smtClean="0"/>
              <a:t>диагностике)</a:t>
            </a: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Количество взрослых на групповой </a:t>
            </a:r>
            <a:r>
              <a:rPr lang="ru-RU" b="1" dirty="0" smtClean="0"/>
              <a:t>диагностике </a:t>
            </a:r>
            <a:r>
              <a:rPr lang="ru-RU" dirty="0" smtClean="0"/>
              <a:t>(взрослых)</a:t>
            </a: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Проведено индивидуальных коррекционных </a:t>
            </a:r>
            <a:r>
              <a:rPr lang="ru-RU" b="1" dirty="0" smtClean="0"/>
              <a:t>занятий </a:t>
            </a:r>
            <a:r>
              <a:rPr lang="ru-RU" dirty="0" smtClean="0"/>
              <a:t>(С детьми, Со взрослыми)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Проведено групповых коррекционных </a:t>
            </a:r>
            <a:r>
              <a:rPr lang="ru-RU" b="1" dirty="0" smtClean="0"/>
              <a:t>занятий</a:t>
            </a:r>
            <a:r>
              <a:rPr lang="ru-RU" dirty="0" smtClean="0"/>
              <a:t> (С детьми, Со взрослыми)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 </a:t>
            </a:r>
            <a:r>
              <a:rPr lang="ru-RU" b="1" dirty="0" smtClean="0"/>
              <a:t>Количество </a:t>
            </a:r>
            <a:r>
              <a:rPr lang="ru-RU" b="1" dirty="0"/>
              <a:t>посещений детьми групповой </a:t>
            </a:r>
            <a:r>
              <a:rPr lang="ru-RU" b="1" dirty="0" smtClean="0"/>
              <a:t>коррекции      </a:t>
            </a:r>
            <a:r>
              <a:rPr lang="ru-RU" dirty="0" smtClean="0"/>
              <a:t>_______________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Количество посещений взрослыми групповой </a:t>
            </a:r>
            <a:r>
              <a:rPr lang="ru-RU" b="1" dirty="0" smtClean="0"/>
              <a:t>коррекции </a:t>
            </a:r>
            <a:r>
              <a:rPr lang="ru-RU" dirty="0" smtClean="0"/>
              <a:t>______________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Участие в проведении </a:t>
            </a:r>
            <a:r>
              <a:rPr lang="ru-RU" b="1" dirty="0" smtClean="0"/>
              <a:t>консилиума </a:t>
            </a:r>
            <a:r>
              <a:rPr lang="ru-RU" dirty="0" smtClean="0"/>
              <a:t>(Плановых, Внеплановых) ____________________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Проведение </a:t>
            </a:r>
            <a:r>
              <a:rPr lang="ru-RU" b="1" dirty="0" smtClean="0"/>
              <a:t>семинаров </a:t>
            </a:r>
            <a:r>
              <a:rPr lang="ru-RU" dirty="0" smtClean="0"/>
              <a:t>(Для </a:t>
            </a:r>
            <a:r>
              <a:rPr lang="ru-RU" dirty="0"/>
              <a:t>педагогов/ др. </a:t>
            </a:r>
            <a:r>
              <a:rPr lang="ru-RU" dirty="0" smtClean="0"/>
              <a:t>специалистов, для родителей) ______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/>
              <a:t>Другие виды </a:t>
            </a:r>
            <a:r>
              <a:rPr lang="ru-RU" b="1" dirty="0" smtClean="0"/>
              <a:t>работ </a:t>
            </a:r>
            <a:r>
              <a:rPr lang="ru-RU" dirty="0" smtClean="0"/>
              <a:t>______________________________________________________</a:t>
            </a: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/>
              <a:t>Нормативно правовая база </a:t>
            </a:r>
          </a:p>
          <a:p>
            <a:pPr>
              <a:buFont typeface="Arial" charset="0"/>
              <a:buNone/>
            </a:pPr>
            <a:r>
              <a:rPr lang="ru-RU" smtClean="0"/>
              <a:t>   1. Положение о службе практической психологии в системе образования от 22.10.1999г. №636</a:t>
            </a:r>
            <a:br>
              <a:rPr lang="ru-RU" smtClean="0"/>
            </a:br>
            <a:r>
              <a:rPr lang="ru-RU" smtClean="0"/>
              <a:t>2. Положение о психолого-медико-педагогическом консилиуме в образовательном учреждении. </a:t>
            </a:r>
            <a:br>
              <a:rPr lang="ru-RU" smtClean="0"/>
            </a:br>
            <a:r>
              <a:rPr lang="ru-RU" smtClean="0"/>
              <a:t>3. Должностная инструкция педагога-психолога. </a:t>
            </a:r>
            <a:br>
              <a:rPr lang="ru-RU" smtClean="0"/>
            </a:br>
            <a:r>
              <a:rPr lang="ru-RU" smtClean="0"/>
              <a:t>4. Этический кодекс педагога – психолога. </a:t>
            </a:r>
            <a:br>
              <a:rPr lang="ru-RU" smtClean="0"/>
            </a:br>
            <a:r>
              <a:rPr lang="ru-RU" smtClean="0"/>
              <a:t>5. Федеральный закон об основных гарантиях прав ребенка в РФ.</a:t>
            </a:r>
          </a:p>
          <a:p>
            <a:pPr>
              <a:buFont typeface="Arial" charset="0"/>
              <a:buNone/>
            </a:pPr>
            <a:r>
              <a:rPr lang="ru-RU" smtClean="0"/>
              <a:t>    6. Приказы, инструкции.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643687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300" b="1" dirty="0" smtClean="0"/>
              <a:t>       </a:t>
            </a:r>
            <a:r>
              <a:rPr lang="ru-RU" sz="5100" b="1" dirty="0" smtClean="0"/>
              <a:t>1</a:t>
            </a:r>
            <a:r>
              <a:rPr lang="ru-RU" sz="7300" b="1" dirty="0" smtClean="0"/>
              <a:t>.  </a:t>
            </a:r>
            <a:r>
              <a:rPr lang="ru-RU" sz="5900" b="1" dirty="0" smtClean="0"/>
              <a:t>УЧЕТНО - РЕГИСТРАЦИОННЫЕ  ДОКУМЕНТЫ</a:t>
            </a:r>
            <a:endParaRPr lang="ru-RU" sz="59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dirty="0" smtClean="0"/>
              <a:t> </a:t>
            </a:r>
            <a:r>
              <a:rPr lang="ru-RU" sz="5800" dirty="0"/>
              <a:t>Журнал регистрации выполненных видов работ.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5800" dirty="0" smtClean="0"/>
              <a:t> </a:t>
            </a:r>
            <a:r>
              <a:rPr lang="ru-RU" sz="5800" dirty="0"/>
              <a:t>Журнал (или картотека) имеющихся методических материалов и литературы.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sz="5800" dirty="0" smtClean="0"/>
              <a:t> </a:t>
            </a:r>
            <a:r>
              <a:rPr lang="ru-RU" sz="5800" dirty="0"/>
              <a:t>Журнал консультаций </a:t>
            </a:r>
            <a:r>
              <a:rPr lang="ru-RU" sz="5800" dirty="0" smtClean="0"/>
              <a:t>психолога.</a:t>
            </a:r>
            <a:endParaRPr lang="ru-RU" sz="5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800" dirty="0" smtClean="0"/>
              <a:t>       -  Журнал </a:t>
            </a:r>
            <a:r>
              <a:rPr lang="ru-RU" sz="5800" dirty="0"/>
              <a:t>учета групповых форм </a:t>
            </a:r>
            <a:r>
              <a:rPr lang="ru-RU" sz="5800" dirty="0" smtClean="0"/>
              <a:t>работы.</a:t>
            </a:r>
            <a:endParaRPr lang="ru-RU" sz="5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800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	</a:t>
            </a: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 </a:t>
            </a: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64368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2.  </a:t>
            </a:r>
            <a:r>
              <a:rPr lang="ru-RU" sz="2800" b="1" smtClean="0"/>
              <a:t>СПРАВОЧНО-ИНФОРМАЦИОННЫЕ ДОКУМЕНТЫ </a:t>
            </a:r>
          </a:p>
          <a:p>
            <a:pPr>
              <a:buFont typeface="Arial" charset="0"/>
              <a:buNone/>
            </a:pPr>
            <a:endParaRPr lang="ru-RU" sz="2800" smtClean="0"/>
          </a:p>
          <a:p>
            <a:pPr>
              <a:buFont typeface="Arial" charset="0"/>
              <a:buNone/>
            </a:pPr>
            <a:r>
              <a:rPr lang="ru-RU" smtClean="0"/>
              <a:t>1 . План работы педагога-психолога образовательного учреждения.</a:t>
            </a:r>
            <a:endParaRPr lang="ru-RU" sz="2800" smtClean="0"/>
          </a:p>
          <a:p>
            <a:pPr>
              <a:buFont typeface="Arial" charset="0"/>
              <a:buNone/>
            </a:pPr>
            <a:r>
              <a:rPr lang="ru-RU" smtClean="0"/>
              <a:t>2. Режим работы педагога- психолога.  </a:t>
            </a:r>
            <a:endParaRPr lang="ru-RU" sz="2800" smtClean="0"/>
          </a:p>
          <a:p>
            <a:pPr>
              <a:buFont typeface="Arial" charset="0"/>
              <a:buNone/>
            </a:pPr>
            <a:r>
              <a:rPr lang="ru-RU" smtClean="0"/>
              <a:t>3. Журнал предварительной записи на индивидуальные и групповые консультации.</a:t>
            </a:r>
            <a:endParaRPr lang="ru-RU" sz="2800" smtClean="0"/>
          </a:p>
          <a:p>
            <a:pPr>
              <a:buFont typeface="Arial" charset="0"/>
              <a:buNone/>
            </a:pPr>
            <a:r>
              <a:rPr lang="ru-RU" smtClean="0"/>
              <a:t>4. Журнал планов самоподготовки, стажировки, повышения квалификации.</a:t>
            </a:r>
            <a:endParaRPr lang="ru-RU" sz="2800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9144000" cy="6643687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b="1" dirty="0" smtClean="0"/>
              <a:t>3. ДОКУМЕНТЫ ДЛЯ СЛУЖЕБНОГО ПОЛЬЗОВАНИЯ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dirty="0" smtClean="0"/>
              <a:t>Индивидуальные карты психолого-педагогического обследования.</a:t>
            </a:r>
            <a:endParaRPr lang="ru-RU" sz="2800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ru-RU" dirty="0" smtClean="0"/>
              <a:t>Карта </a:t>
            </a:r>
            <a:r>
              <a:rPr lang="ru-RU" dirty="0" err="1" smtClean="0"/>
              <a:t>психолого</a:t>
            </a:r>
            <a:r>
              <a:rPr lang="ru-RU" dirty="0" smtClean="0"/>
              <a:t>–медико-социальной помощи ребенку .</a:t>
            </a:r>
            <a:endParaRPr lang="ru-RU" sz="28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ru-RU" dirty="0" smtClean="0"/>
              <a:t> Программа коррекционно-развивающих занятий.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4.   </a:t>
            </a:r>
            <a:r>
              <a:rPr lang="ru-RU" dirty="0" smtClean="0"/>
              <a:t>Журнал консультаций психолога.</a:t>
            </a:r>
            <a:endParaRPr lang="ru-RU" sz="2800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 startAt="5"/>
              <a:defRPr/>
            </a:pPr>
            <a:r>
              <a:rPr lang="ru-RU" dirty="0" smtClean="0"/>
              <a:t>Тексты тестов, ключи, материалы тестовых обследований.</a:t>
            </a:r>
            <a:endParaRPr lang="ru-RU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6.Материалы психолого-педагогических консилиумов. </a:t>
            </a:r>
            <a:endParaRPr lang="ru-RU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0" y="214313"/>
            <a:ext cx="8929688" cy="64293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i="1" smtClean="0"/>
              <a:t>                            4.   Дополнительно:</a:t>
            </a:r>
            <a:endParaRPr lang="ru-RU" sz="2800" b="1" smtClean="0"/>
          </a:p>
          <a:p>
            <a:pPr>
              <a:buFont typeface="Arial" charset="0"/>
              <a:buNone/>
            </a:pPr>
            <a:r>
              <a:rPr lang="ru-RU" i="1" smtClean="0"/>
              <a:t> </a:t>
            </a:r>
            <a:endParaRPr lang="ru-RU" sz="2800" smtClean="0"/>
          </a:p>
          <a:p>
            <a:r>
              <a:rPr lang="ru-RU" smtClean="0"/>
              <a:t>- список телефонов всех членов педагогического коллектива;</a:t>
            </a:r>
            <a:endParaRPr lang="ru-RU" sz="2800" smtClean="0"/>
          </a:p>
          <a:p>
            <a:r>
              <a:rPr lang="ru-RU" smtClean="0"/>
              <a:t>-список специализированных центров и консультаций медико-психологического профиля, телефонов доверия.</a:t>
            </a:r>
            <a:endParaRPr lang="ru-RU" sz="2800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88" y="1025525"/>
          <a:ext cx="8358187" cy="5332413"/>
        </p:xfrm>
        <a:graphic>
          <a:graphicData uri="http://schemas.openxmlformats.org/drawingml/2006/table">
            <a:tbl>
              <a:tblPr/>
              <a:tblGrid>
                <a:gridCol w="642937"/>
                <a:gridCol w="3000375"/>
                <a:gridCol w="2071688"/>
                <a:gridCol w="1285875"/>
                <a:gridCol w="1357312"/>
              </a:tblGrid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деятельности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Планируемые мероприятия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Прим.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Диагностика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Развивающая и коррекционная работа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Консультирование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Просветительская работа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Экспертная работа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Организационно-методическая работа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9513" name="Прямоугольник 4"/>
          <p:cNvSpPr>
            <a:spLocks noChangeArrowheads="1"/>
          </p:cNvSpPr>
          <p:nvPr/>
        </p:nvSpPr>
        <p:spPr bwMode="auto">
          <a:xfrm>
            <a:off x="1071563" y="357188"/>
            <a:ext cx="6715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                Схема оформления годового плана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285875" y="214313"/>
            <a:ext cx="6643688" cy="285750"/>
          </a:xfrm>
        </p:spPr>
        <p:txBody>
          <a:bodyPr/>
          <a:lstStyle/>
          <a:p>
            <a:r>
              <a:rPr lang="ru-RU" sz="3200" smtClean="0"/>
              <a:t/>
            </a:r>
            <a:br>
              <a:rPr lang="ru-RU" sz="3200" smtClean="0"/>
            </a:b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Журнал учета диагностической работы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428750"/>
          <a:ext cx="8715375" cy="4143375"/>
        </p:xfrm>
        <a:graphic>
          <a:graphicData uri="http://schemas.openxmlformats.org/drawingml/2006/table">
            <a:tbl>
              <a:tblPr/>
              <a:tblGrid>
                <a:gridCol w="857250"/>
                <a:gridCol w="1857375"/>
                <a:gridCol w="2286000"/>
                <a:gridCol w="1785937"/>
                <a:gridCol w="1928813"/>
              </a:tblGrid>
              <a:tr h="196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ф.и.,   возраст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кого поступил запрос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диагностики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Примечания и рекомендации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90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90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0"/>
            <a:ext cx="6072187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Журнал учета консультационной работы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357313"/>
          <a:ext cx="8715375" cy="3786187"/>
        </p:xfrm>
        <a:graphic>
          <a:graphicData uri="http://schemas.openxmlformats.org/drawingml/2006/table">
            <a:tbl>
              <a:tblPr/>
              <a:tblGrid>
                <a:gridCol w="1000125"/>
                <a:gridCol w="1357312"/>
                <a:gridCol w="1928813"/>
                <a:gridCol w="2571750"/>
                <a:gridCol w="1857375"/>
              </a:tblGrid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Ф.И.О., возраст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Причина обращения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консультации, тематика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473</Words>
  <Application>Microsoft Office PowerPoint</Application>
  <PresentationFormat>Экран (4:3)</PresentationFormat>
  <Paragraphs>204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Журнал учета диагностической работы</vt:lpstr>
      <vt:lpstr> Журнал учета консультационной работы</vt:lpstr>
      <vt:lpstr> Журнал учета коррекционной и развивающей работы </vt:lpstr>
      <vt:lpstr>Журнал учета групповой развивающей и коррекционной работы</vt:lpstr>
      <vt:lpstr> Журнал учета просветительской работы </vt:lpstr>
      <vt:lpstr> Журнал учета экспертной работы </vt:lpstr>
      <vt:lpstr>  Журнал учета  организационно-методической работы  работы </vt:lpstr>
      <vt:lpstr>Слайд 15</vt:lpstr>
      <vt:lpstr> Статистическая справка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Таньяна</dc:creator>
  <cp:lastModifiedBy>Админ</cp:lastModifiedBy>
  <cp:revision>21</cp:revision>
  <dcterms:created xsi:type="dcterms:W3CDTF">2012-06-24T06:27:44Z</dcterms:created>
  <dcterms:modified xsi:type="dcterms:W3CDTF">2013-03-12T13:46:44Z</dcterms:modified>
</cp:coreProperties>
</file>