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  <p:sldId id="256" r:id="rId3"/>
    <p:sldId id="258" r:id="rId4"/>
    <p:sldId id="257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  <p:sldId id="279" r:id="rId2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3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4566FC-6BC4-4474-B69C-184282EE3298}" type="doc">
      <dgm:prSet loTypeId="urn:microsoft.com/office/officeart/2005/8/layout/chevron2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8179FB7C-C9AB-4AFA-A60D-E9C6B4343841}">
      <dgm:prSet phldrT="[Текст]" custT="1"/>
      <dgm:spPr/>
      <dgm:t>
        <a:bodyPr/>
        <a:lstStyle/>
        <a:p>
          <a:r>
            <a:rPr lang="ru-RU" sz="1600" dirty="0" smtClean="0"/>
            <a:t>учеба</a:t>
          </a:r>
          <a:endParaRPr lang="ru-RU" sz="1600" dirty="0"/>
        </a:p>
      </dgm:t>
    </dgm:pt>
    <dgm:pt modelId="{5BD61A87-C783-42AF-8D3A-303D71D57401}" type="parTrans" cxnId="{821B8E16-CC7A-4C92-AB75-030BBCE61B2D}">
      <dgm:prSet/>
      <dgm:spPr/>
      <dgm:t>
        <a:bodyPr/>
        <a:lstStyle/>
        <a:p>
          <a:endParaRPr lang="ru-RU"/>
        </a:p>
      </dgm:t>
    </dgm:pt>
    <dgm:pt modelId="{057642B7-8034-4C7D-94E6-DB626B0B6EAD}" type="sibTrans" cxnId="{821B8E16-CC7A-4C92-AB75-030BBCE61B2D}">
      <dgm:prSet/>
      <dgm:spPr/>
      <dgm:t>
        <a:bodyPr/>
        <a:lstStyle/>
        <a:p>
          <a:endParaRPr lang="ru-RU"/>
        </a:p>
      </dgm:t>
    </dgm:pt>
    <dgm:pt modelId="{94EAD1CD-370C-4C75-B45D-CB813CC5276D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любимые предметы, причины неуспеха, отношение с учителями, участие в общественной работе, случаи нарушения дисциплины.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33F5D49B-5654-4447-901A-F399D03D2DB5}" type="parTrans" cxnId="{32DACB7E-D015-45A6-8F7E-CD4839A7F3BD}">
      <dgm:prSet/>
      <dgm:spPr/>
      <dgm:t>
        <a:bodyPr/>
        <a:lstStyle/>
        <a:p>
          <a:endParaRPr lang="ru-RU"/>
        </a:p>
      </dgm:t>
    </dgm:pt>
    <dgm:pt modelId="{7D77BB73-F8BF-42FB-93B8-30FD7AA317BA}" type="sibTrans" cxnId="{32DACB7E-D015-45A6-8F7E-CD4839A7F3BD}">
      <dgm:prSet/>
      <dgm:spPr/>
      <dgm:t>
        <a:bodyPr/>
        <a:lstStyle/>
        <a:p>
          <a:endParaRPr lang="ru-RU"/>
        </a:p>
      </dgm:t>
    </dgm:pt>
    <dgm:pt modelId="{C536CE50-6B7A-4D8E-9021-85EBCA62E85B}">
      <dgm:prSet phldrT="[Текст]" custT="1"/>
      <dgm:spPr/>
      <dgm:t>
        <a:bodyPr/>
        <a:lstStyle/>
        <a:p>
          <a:r>
            <a:rPr lang="ru-RU" sz="1600" dirty="0" smtClean="0"/>
            <a:t>Увлечения</a:t>
          </a:r>
          <a:endParaRPr lang="ru-RU" sz="1600" dirty="0"/>
        </a:p>
      </dgm:t>
    </dgm:pt>
    <dgm:pt modelId="{AAEEF09D-F01E-464A-9191-64A653C60139}" type="parTrans" cxnId="{C2FB7688-A1F9-4A66-89CE-7F42BDFA4261}">
      <dgm:prSet/>
      <dgm:spPr/>
      <dgm:t>
        <a:bodyPr/>
        <a:lstStyle/>
        <a:p>
          <a:endParaRPr lang="ru-RU"/>
        </a:p>
      </dgm:t>
    </dgm:pt>
    <dgm:pt modelId="{EDDEC642-DF58-4A92-A99E-92D808552CDF}" type="sibTrans" cxnId="{C2FB7688-A1F9-4A66-89CE-7F42BDFA4261}">
      <dgm:prSet/>
      <dgm:spPr/>
      <dgm:t>
        <a:bodyPr/>
        <a:lstStyle/>
        <a:p>
          <a:endParaRPr lang="ru-RU"/>
        </a:p>
      </dgm:t>
    </dgm:pt>
    <dgm:pt modelId="{27CCF684-3B4F-422B-8C9F-AFFE80BC44FB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(под чьим влиянием был сделан выбор, каковы достигнутые результаты, почему увлечения заброшены и т. д.)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F173F911-D6C1-4AA1-A0DC-5E210C9544EA}" type="parTrans" cxnId="{05341263-4921-4C13-91F1-168F72136626}">
      <dgm:prSet/>
      <dgm:spPr/>
      <dgm:t>
        <a:bodyPr/>
        <a:lstStyle/>
        <a:p>
          <a:endParaRPr lang="ru-RU"/>
        </a:p>
      </dgm:t>
    </dgm:pt>
    <dgm:pt modelId="{7C4A253F-2FF1-49A9-B6EC-8434DE754950}" type="sibTrans" cxnId="{05341263-4921-4C13-91F1-168F72136626}">
      <dgm:prSet/>
      <dgm:spPr/>
      <dgm:t>
        <a:bodyPr/>
        <a:lstStyle/>
        <a:p>
          <a:endParaRPr lang="ru-RU"/>
        </a:p>
      </dgm:t>
    </dgm:pt>
    <dgm:pt modelId="{F8BCF72B-AF65-47C5-81E6-BC4E2A98DE36}">
      <dgm:prSet phldrT="[Текст]" custT="1"/>
      <dgm:spPr/>
      <dgm:t>
        <a:bodyPr/>
        <a:lstStyle/>
        <a:p>
          <a:r>
            <a:rPr lang="ru-RU" sz="1600" dirty="0" smtClean="0"/>
            <a:t>Отношения с родителями</a:t>
          </a:r>
          <a:endParaRPr lang="ru-RU" sz="1600" dirty="0"/>
        </a:p>
      </dgm:t>
    </dgm:pt>
    <dgm:pt modelId="{6F03CB66-B880-41F1-AF63-8DA670544EFD}" type="parTrans" cxnId="{D3B8177F-F8C7-450E-B62C-B6D6F311A0C5}">
      <dgm:prSet/>
      <dgm:spPr/>
      <dgm:t>
        <a:bodyPr/>
        <a:lstStyle/>
        <a:p>
          <a:endParaRPr lang="ru-RU"/>
        </a:p>
      </dgm:t>
    </dgm:pt>
    <dgm:pt modelId="{571FE6FD-1BCD-4C32-8EE1-4D214E0D7297}" type="sibTrans" cxnId="{D3B8177F-F8C7-450E-B62C-B6D6F311A0C5}">
      <dgm:prSet/>
      <dgm:spPr/>
      <dgm:t>
        <a:bodyPr/>
        <a:lstStyle/>
        <a:p>
          <a:endParaRPr lang="ru-RU"/>
        </a:p>
      </dgm:t>
    </dgm:pt>
    <dgm:pt modelId="{F0612D3D-DF19-4C15-BBE2-A63E1F7A7415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внутрисемейные отношения: состав семьи (кто назван первым, о ком забыл упомянуть, кто занимается его воспитанием, наиболее близкий член семьи, с кем в семье конфликтные отношения и в чем причина конфликтов между другими членами семьи, отношение к ним подростка)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4D9B9F51-D962-4554-8577-10E54ADC4637}" type="parTrans" cxnId="{1E032A46-2928-4784-AC77-EB82DF25B5DA}">
      <dgm:prSet/>
      <dgm:spPr/>
      <dgm:t>
        <a:bodyPr/>
        <a:lstStyle/>
        <a:p>
          <a:endParaRPr lang="ru-RU"/>
        </a:p>
      </dgm:t>
    </dgm:pt>
    <dgm:pt modelId="{CB0C5E44-31CA-4F31-90EA-D87870AC64AD}" type="sibTrans" cxnId="{1E032A46-2928-4784-AC77-EB82DF25B5DA}">
      <dgm:prSet/>
      <dgm:spPr/>
      <dgm:t>
        <a:bodyPr/>
        <a:lstStyle/>
        <a:p>
          <a:endParaRPr lang="ru-RU"/>
        </a:p>
      </dgm:t>
    </dgm:pt>
    <dgm:pt modelId="{5A541CFE-8A4E-41C0-BFA7-FF75EAB16153}">
      <dgm:prSet custT="1"/>
      <dgm:spPr/>
      <dgm:t>
        <a:bodyPr/>
        <a:lstStyle/>
        <a:p>
          <a:r>
            <a:rPr lang="ru-RU" sz="1600" dirty="0" smtClean="0"/>
            <a:t>Планы на будущее</a:t>
          </a:r>
          <a:endParaRPr lang="ru-RU" sz="1600" dirty="0"/>
        </a:p>
      </dgm:t>
    </dgm:pt>
    <dgm:pt modelId="{BEB7AC76-B478-4DB4-92E7-B9A488352417}" type="parTrans" cxnId="{544242AB-7743-40ED-A67A-055673EFEEF6}">
      <dgm:prSet/>
      <dgm:spPr/>
      <dgm:t>
        <a:bodyPr/>
        <a:lstStyle/>
        <a:p>
          <a:endParaRPr lang="ru-RU"/>
        </a:p>
      </dgm:t>
    </dgm:pt>
    <dgm:pt modelId="{9F312643-1F12-4EDC-8047-472E5CEF9127}" type="sibTrans" cxnId="{544242AB-7743-40ED-A67A-055673EFEEF6}">
      <dgm:prSet/>
      <dgm:spPr/>
      <dgm:t>
        <a:bodyPr/>
        <a:lstStyle/>
        <a:p>
          <a:endParaRPr lang="ru-RU"/>
        </a:p>
      </dgm:t>
    </dgm:pt>
    <dgm:pt modelId="{FDD57A96-BDC7-4760-8450-62F8D5C45838}">
      <dgm:prSet custT="1"/>
      <dgm:spPr/>
      <dgm:t>
        <a:bodyPr/>
        <a:lstStyle/>
        <a:p>
          <a:r>
            <a:rPr lang="ru-RU" sz="1600" dirty="0" smtClean="0"/>
            <a:t>Отношения со сверстниками</a:t>
          </a:r>
          <a:endParaRPr lang="ru-RU" sz="1600" dirty="0"/>
        </a:p>
      </dgm:t>
    </dgm:pt>
    <dgm:pt modelId="{A4F9AEBD-AE67-435A-B61A-D7D90C203449}" type="parTrans" cxnId="{E44E8E4E-2EAE-47B1-9386-94C6B1540763}">
      <dgm:prSet/>
      <dgm:spPr/>
      <dgm:t>
        <a:bodyPr/>
        <a:lstStyle/>
        <a:p>
          <a:endParaRPr lang="ru-RU"/>
        </a:p>
      </dgm:t>
    </dgm:pt>
    <dgm:pt modelId="{1CDA3C0C-D902-4B69-A219-9C7C95B80114}" type="sibTrans" cxnId="{E44E8E4E-2EAE-47B1-9386-94C6B1540763}">
      <dgm:prSet/>
      <dgm:spPr/>
      <dgm:t>
        <a:bodyPr/>
        <a:lstStyle/>
        <a:p>
          <a:endParaRPr lang="ru-RU"/>
        </a:p>
      </dgm:t>
    </dgm:pt>
    <dgm:pt modelId="{275A7823-C65E-44B4-84F7-CCACC8099050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в отношении продолжения учебы, выбора профессии, способность учитывать предстоящие трудности и трезво оценивать свои возможности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D7F0C6E8-5E60-4776-987F-CE0F74FE4D55}" type="parTrans" cxnId="{F355104D-EAE2-4BC7-B966-5ACFD764DA06}">
      <dgm:prSet/>
      <dgm:spPr/>
      <dgm:t>
        <a:bodyPr/>
        <a:lstStyle/>
        <a:p>
          <a:endParaRPr lang="ru-RU"/>
        </a:p>
      </dgm:t>
    </dgm:pt>
    <dgm:pt modelId="{6934D4F0-D777-43B1-A19D-823B039F2C63}" type="sibTrans" cxnId="{F355104D-EAE2-4BC7-B966-5ACFD764DA06}">
      <dgm:prSet/>
      <dgm:spPr/>
      <dgm:t>
        <a:bodyPr/>
        <a:lstStyle/>
        <a:p>
          <a:endParaRPr lang="ru-RU"/>
        </a:p>
      </dgm:t>
    </dgm:pt>
    <dgm:pt modelId="{97A15223-4C98-4EC2-8B11-9DB8F6DBA0E5}">
      <dgm:prSet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предпочтение одного близкого друга или компании приятелей, положение среди товарищей («душа компании», «преследуемый», «изгой», «независимый» и т. п.) причины выбора приятелей по определенным личным качествам, по общности увлечения, для увеселения и т.п.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E00A1D7C-D29F-4B31-B2B6-22EA433558DC}" type="parTrans" cxnId="{779C6920-4D8B-46B0-84B6-AC9D9E6462AE}">
      <dgm:prSet/>
      <dgm:spPr/>
      <dgm:t>
        <a:bodyPr/>
        <a:lstStyle/>
        <a:p>
          <a:endParaRPr lang="ru-RU"/>
        </a:p>
      </dgm:t>
    </dgm:pt>
    <dgm:pt modelId="{E6713C0F-3E8E-4A94-8295-376DF33A402D}" type="sibTrans" cxnId="{779C6920-4D8B-46B0-84B6-AC9D9E6462AE}">
      <dgm:prSet/>
      <dgm:spPr/>
      <dgm:t>
        <a:bodyPr/>
        <a:lstStyle/>
        <a:p>
          <a:endParaRPr lang="ru-RU"/>
        </a:p>
      </dgm:t>
    </dgm:pt>
    <dgm:pt modelId="{47C45444-F24B-4452-9B31-8FB557F80963}" type="pres">
      <dgm:prSet presAssocID="{A94566FC-6BC4-4474-B69C-184282EE329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66F8C39-3886-45DC-AE67-50ED53256D81}" type="pres">
      <dgm:prSet presAssocID="{8179FB7C-C9AB-4AFA-A60D-E9C6B4343841}" presName="composite" presStyleCnt="0"/>
      <dgm:spPr/>
    </dgm:pt>
    <dgm:pt modelId="{5CDE2271-75AA-4297-9755-131E9AC422F8}" type="pres">
      <dgm:prSet presAssocID="{8179FB7C-C9AB-4AFA-A60D-E9C6B4343841}" presName="parentText" presStyleLbl="alignNode1" presStyleIdx="0" presStyleCnt="5" custScaleX="10230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A78E65-3CFC-4693-8C8B-0868EB1D5A54}" type="pres">
      <dgm:prSet presAssocID="{8179FB7C-C9AB-4AFA-A60D-E9C6B4343841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3C75E5-77AB-4C3A-BB23-2B3D89170DE9}" type="pres">
      <dgm:prSet presAssocID="{057642B7-8034-4C7D-94E6-DB626B0B6EAD}" presName="sp" presStyleCnt="0"/>
      <dgm:spPr/>
    </dgm:pt>
    <dgm:pt modelId="{FA4023A1-4E52-4A21-8999-D94D2D4058F5}" type="pres">
      <dgm:prSet presAssocID="{5A541CFE-8A4E-41C0-BFA7-FF75EAB16153}" presName="composite" presStyleCnt="0"/>
      <dgm:spPr/>
    </dgm:pt>
    <dgm:pt modelId="{07FB61E9-7BB6-4D2E-951C-6A76EA7C48B0}" type="pres">
      <dgm:prSet presAssocID="{5A541CFE-8A4E-41C0-BFA7-FF75EAB16153}" presName="parentText" presStyleLbl="alignNode1" presStyleIdx="1" presStyleCnt="5" custScaleX="92459" custScaleY="96452" custLinFactNeighborX="-26846" custLinFactNeighborY="-432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075E30-B2C1-4B00-891A-A845C3194CEA}" type="pres">
      <dgm:prSet presAssocID="{5A541CFE-8A4E-41C0-BFA7-FF75EAB16153}" presName="descendantText" presStyleLbl="alignAcc1" presStyleIdx="1" presStyleCnt="5" custScaleX="85786" custLinFactNeighborX="-884" custLinFactNeighborY="38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CD554E-845D-4B32-B5AB-F1971977AC96}" type="pres">
      <dgm:prSet presAssocID="{9F312643-1F12-4EDC-8047-472E5CEF9127}" presName="sp" presStyleCnt="0"/>
      <dgm:spPr/>
    </dgm:pt>
    <dgm:pt modelId="{E898730A-046D-4081-9578-5EAEE46CD21E}" type="pres">
      <dgm:prSet presAssocID="{FDD57A96-BDC7-4760-8450-62F8D5C45838}" presName="composite" presStyleCnt="0"/>
      <dgm:spPr/>
    </dgm:pt>
    <dgm:pt modelId="{0D6F3ABD-C7FE-4BFC-8DAD-FDF582476930}" type="pres">
      <dgm:prSet presAssocID="{FDD57A96-BDC7-4760-8450-62F8D5C45838}" presName="parentText" presStyleLbl="alignNode1" presStyleIdx="2" presStyleCnt="5" custLinFactNeighborX="0" custLinFactNeighborY="-328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2130C3-7A54-4D7E-8E7A-526E7065BD08}" type="pres">
      <dgm:prSet presAssocID="{FDD57A96-BDC7-4760-8450-62F8D5C45838}" presName="descendantText" presStyleLbl="alignAcc1" presStyleIdx="2" presStyleCnt="5" custScaleX="989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068676-DB55-40C8-9207-892EA492695C}" type="pres">
      <dgm:prSet presAssocID="{1CDA3C0C-D902-4B69-A219-9C7C95B80114}" presName="sp" presStyleCnt="0"/>
      <dgm:spPr/>
    </dgm:pt>
    <dgm:pt modelId="{74BD5608-DB7F-4E1D-9D4E-5F26F8163D31}" type="pres">
      <dgm:prSet presAssocID="{C536CE50-6B7A-4D8E-9021-85EBCA62E85B}" presName="composite" presStyleCnt="0"/>
      <dgm:spPr/>
    </dgm:pt>
    <dgm:pt modelId="{E4D762BD-10D1-4BBC-A70F-2F497F2932EB}" type="pres">
      <dgm:prSet presAssocID="{C536CE50-6B7A-4D8E-9021-85EBCA62E85B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5BEF52-905F-474F-AF5A-676D770A186C}" type="pres">
      <dgm:prSet presAssocID="{C536CE50-6B7A-4D8E-9021-85EBCA62E85B}" presName="descendantText" presStyleLbl="alignAcc1" presStyleIdx="3" presStyleCnt="5" custScaleX="839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F1E67B-3C4A-438C-8AA7-72A17CA53A57}" type="pres">
      <dgm:prSet presAssocID="{EDDEC642-DF58-4A92-A99E-92D808552CDF}" presName="sp" presStyleCnt="0"/>
      <dgm:spPr/>
    </dgm:pt>
    <dgm:pt modelId="{461D272C-A6FA-4EF1-A473-5685F14B7905}" type="pres">
      <dgm:prSet presAssocID="{F8BCF72B-AF65-47C5-81E6-BC4E2A98DE36}" presName="composite" presStyleCnt="0"/>
      <dgm:spPr/>
    </dgm:pt>
    <dgm:pt modelId="{77D7E2B6-AAF1-424B-9A54-55921DB3BC9B}" type="pres">
      <dgm:prSet presAssocID="{F8BCF72B-AF65-47C5-81E6-BC4E2A98DE36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F7E50E-3AF7-4309-89D5-D999EF3A6696}" type="pres">
      <dgm:prSet presAssocID="{F8BCF72B-AF65-47C5-81E6-BC4E2A98DE36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2FB7688-A1F9-4A66-89CE-7F42BDFA4261}" srcId="{A94566FC-6BC4-4474-B69C-184282EE3298}" destId="{C536CE50-6B7A-4D8E-9021-85EBCA62E85B}" srcOrd="3" destOrd="0" parTransId="{AAEEF09D-F01E-464A-9191-64A653C60139}" sibTransId="{EDDEC642-DF58-4A92-A99E-92D808552CDF}"/>
    <dgm:cxn modelId="{544242AB-7743-40ED-A67A-055673EFEEF6}" srcId="{A94566FC-6BC4-4474-B69C-184282EE3298}" destId="{5A541CFE-8A4E-41C0-BFA7-FF75EAB16153}" srcOrd="1" destOrd="0" parTransId="{BEB7AC76-B478-4DB4-92E7-B9A488352417}" sibTransId="{9F312643-1F12-4EDC-8047-472E5CEF9127}"/>
    <dgm:cxn modelId="{BEEDD696-30FE-4B4B-9CF6-09AF23CF0419}" type="presOf" srcId="{F8BCF72B-AF65-47C5-81E6-BC4E2A98DE36}" destId="{77D7E2B6-AAF1-424B-9A54-55921DB3BC9B}" srcOrd="0" destOrd="0" presId="urn:microsoft.com/office/officeart/2005/8/layout/chevron2"/>
    <dgm:cxn modelId="{AF5792D3-128B-47FA-B55D-91835293DCF2}" type="presOf" srcId="{94EAD1CD-370C-4C75-B45D-CB813CC5276D}" destId="{4AA78E65-3CFC-4693-8C8B-0868EB1D5A54}" srcOrd="0" destOrd="0" presId="urn:microsoft.com/office/officeart/2005/8/layout/chevron2"/>
    <dgm:cxn modelId="{D242921E-CB1C-42F8-9EDD-E74551440C3C}" type="presOf" srcId="{97A15223-4C98-4EC2-8B11-9DB8F6DBA0E5}" destId="{562130C3-7A54-4D7E-8E7A-526E7065BD08}" srcOrd="0" destOrd="0" presId="urn:microsoft.com/office/officeart/2005/8/layout/chevron2"/>
    <dgm:cxn modelId="{C62C1703-AEEB-4E90-96C1-D821FD322F16}" type="presOf" srcId="{27CCF684-3B4F-422B-8C9F-AFFE80BC44FB}" destId="{775BEF52-905F-474F-AF5A-676D770A186C}" srcOrd="0" destOrd="0" presId="urn:microsoft.com/office/officeart/2005/8/layout/chevron2"/>
    <dgm:cxn modelId="{C52521D3-1E0B-4913-82D7-78215575A5AD}" type="presOf" srcId="{C536CE50-6B7A-4D8E-9021-85EBCA62E85B}" destId="{E4D762BD-10D1-4BBC-A70F-2F497F2932EB}" srcOrd="0" destOrd="0" presId="urn:microsoft.com/office/officeart/2005/8/layout/chevron2"/>
    <dgm:cxn modelId="{779C6920-4D8B-46B0-84B6-AC9D9E6462AE}" srcId="{FDD57A96-BDC7-4760-8450-62F8D5C45838}" destId="{97A15223-4C98-4EC2-8B11-9DB8F6DBA0E5}" srcOrd="0" destOrd="0" parTransId="{E00A1D7C-D29F-4B31-B2B6-22EA433558DC}" sibTransId="{E6713C0F-3E8E-4A94-8295-376DF33A402D}"/>
    <dgm:cxn modelId="{2ADC241A-F54A-4339-8CC6-3E7D710297F9}" type="presOf" srcId="{A94566FC-6BC4-4474-B69C-184282EE3298}" destId="{47C45444-F24B-4452-9B31-8FB557F80963}" srcOrd="0" destOrd="0" presId="urn:microsoft.com/office/officeart/2005/8/layout/chevron2"/>
    <dgm:cxn modelId="{DFB0947B-BAC1-43F6-A6A2-3E1B05BE8919}" type="presOf" srcId="{F0612D3D-DF19-4C15-BBE2-A63E1F7A7415}" destId="{09F7E50E-3AF7-4309-89D5-D999EF3A6696}" srcOrd="0" destOrd="0" presId="urn:microsoft.com/office/officeart/2005/8/layout/chevron2"/>
    <dgm:cxn modelId="{2D5C25E0-4FE9-4D94-82E6-6A78AB5E6F7A}" type="presOf" srcId="{8179FB7C-C9AB-4AFA-A60D-E9C6B4343841}" destId="{5CDE2271-75AA-4297-9755-131E9AC422F8}" srcOrd="0" destOrd="0" presId="urn:microsoft.com/office/officeart/2005/8/layout/chevron2"/>
    <dgm:cxn modelId="{05341263-4921-4C13-91F1-168F72136626}" srcId="{C536CE50-6B7A-4D8E-9021-85EBCA62E85B}" destId="{27CCF684-3B4F-422B-8C9F-AFFE80BC44FB}" srcOrd="0" destOrd="0" parTransId="{F173F911-D6C1-4AA1-A0DC-5E210C9544EA}" sibTransId="{7C4A253F-2FF1-49A9-B6EC-8434DE754950}"/>
    <dgm:cxn modelId="{087F3457-66A2-430B-8E52-5E321A38D783}" type="presOf" srcId="{275A7823-C65E-44B4-84F7-CCACC8099050}" destId="{F3075E30-B2C1-4B00-891A-A845C3194CEA}" srcOrd="0" destOrd="0" presId="urn:microsoft.com/office/officeart/2005/8/layout/chevron2"/>
    <dgm:cxn modelId="{E44E8E4E-2EAE-47B1-9386-94C6B1540763}" srcId="{A94566FC-6BC4-4474-B69C-184282EE3298}" destId="{FDD57A96-BDC7-4760-8450-62F8D5C45838}" srcOrd="2" destOrd="0" parTransId="{A4F9AEBD-AE67-435A-B61A-D7D90C203449}" sibTransId="{1CDA3C0C-D902-4B69-A219-9C7C95B80114}"/>
    <dgm:cxn modelId="{821B8E16-CC7A-4C92-AB75-030BBCE61B2D}" srcId="{A94566FC-6BC4-4474-B69C-184282EE3298}" destId="{8179FB7C-C9AB-4AFA-A60D-E9C6B4343841}" srcOrd="0" destOrd="0" parTransId="{5BD61A87-C783-42AF-8D3A-303D71D57401}" sibTransId="{057642B7-8034-4C7D-94E6-DB626B0B6EAD}"/>
    <dgm:cxn modelId="{27A4A98A-EA6D-4FD2-999C-5F4AE7343A9D}" type="presOf" srcId="{FDD57A96-BDC7-4760-8450-62F8D5C45838}" destId="{0D6F3ABD-C7FE-4BFC-8DAD-FDF582476930}" srcOrd="0" destOrd="0" presId="urn:microsoft.com/office/officeart/2005/8/layout/chevron2"/>
    <dgm:cxn modelId="{32DACB7E-D015-45A6-8F7E-CD4839A7F3BD}" srcId="{8179FB7C-C9AB-4AFA-A60D-E9C6B4343841}" destId="{94EAD1CD-370C-4C75-B45D-CB813CC5276D}" srcOrd="0" destOrd="0" parTransId="{33F5D49B-5654-4447-901A-F399D03D2DB5}" sibTransId="{7D77BB73-F8BF-42FB-93B8-30FD7AA317BA}"/>
    <dgm:cxn modelId="{D3B8177F-F8C7-450E-B62C-B6D6F311A0C5}" srcId="{A94566FC-6BC4-4474-B69C-184282EE3298}" destId="{F8BCF72B-AF65-47C5-81E6-BC4E2A98DE36}" srcOrd="4" destOrd="0" parTransId="{6F03CB66-B880-41F1-AF63-8DA670544EFD}" sibTransId="{571FE6FD-1BCD-4C32-8EE1-4D214E0D7297}"/>
    <dgm:cxn modelId="{4656CF0F-48FF-4B8F-B9A3-727F280ECC47}" type="presOf" srcId="{5A541CFE-8A4E-41C0-BFA7-FF75EAB16153}" destId="{07FB61E9-7BB6-4D2E-951C-6A76EA7C48B0}" srcOrd="0" destOrd="0" presId="urn:microsoft.com/office/officeart/2005/8/layout/chevron2"/>
    <dgm:cxn modelId="{F355104D-EAE2-4BC7-B966-5ACFD764DA06}" srcId="{5A541CFE-8A4E-41C0-BFA7-FF75EAB16153}" destId="{275A7823-C65E-44B4-84F7-CCACC8099050}" srcOrd="0" destOrd="0" parTransId="{D7F0C6E8-5E60-4776-987F-CE0F74FE4D55}" sibTransId="{6934D4F0-D777-43B1-A19D-823B039F2C63}"/>
    <dgm:cxn modelId="{1E032A46-2928-4784-AC77-EB82DF25B5DA}" srcId="{F8BCF72B-AF65-47C5-81E6-BC4E2A98DE36}" destId="{F0612D3D-DF19-4C15-BBE2-A63E1F7A7415}" srcOrd="0" destOrd="0" parTransId="{4D9B9F51-D962-4554-8577-10E54ADC4637}" sibTransId="{CB0C5E44-31CA-4F31-90EA-D87870AC64AD}"/>
    <dgm:cxn modelId="{08BC0714-FA63-4B31-97CA-D1D86B7872D9}" type="presParOf" srcId="{47C45444-F24B-4452-9B31-8FB557F80963}" destId="{866F8C39-3886-45DC-AE67-50ED53256D81}" srcOrd="0" destOrd="0" presId="urn:microsoft.com/office/officeart/2005/8/layout/chevron2"/>
    <dgm:cxn modelId="{F999A54C-FD21-4792-825F-67C0246F81FE}" type="presParOf" srcId="{866F8C39-3886-45DC-AE67-50ED53256D81}" destId="{5CDE2271-75AA-4297-9755-131E9AC422F8}" srcOrd="0" destOrd="0" presId="urn:microsoft.com/office/officeart/2005/8/layout/chevron2"/>
    <dgm:cxn modelId="{0CD1309C-19D9-487A-8F27-EE474DB543E4}" type="presParOf" srcId="{866F8C39-3886-45DC-AE67-50ED53256D81}" destId="{4AA78E65-3CFC-4693-8C8B-0868EB1D5A54}" srcOrd="1" destOrd="0" presId="urn:microsoft.com/office/officeart/2005/8/layout/chevron2"/>
    <dgm:cxn modelId="{00761B6F-7AA3-4F36-B327-1EFAB7F61AB9}" type="presParOf" srcId="{47C45444-F24B-4452-9B31-8FB557F80963}" destId="{813C75E5-77AB-4C3A-BB23-2B3D89170DE9}" srcOrd="1" destOrd="0" presId="urn:microsoft.com/office/officeart/2005/8/layout/chevron2"/>
    <dgm:cxn modelId="{F3A63AA9-DB76-4491-9096-4FCB33F28525}" type="presParOf" srcId="{47C45444-F24B-4452-9B31-8FB557F80963}" destId="{FA4023A1-4E52-4A21-8999-D94D2D4058F5}" srcOrd="2" destOrd="0" presId="urn:microsoft.com/office/officeart/2005/8/layout/chevron2"/>
    <dgm:cxn modelId="{B267D693-B49F-4F17-8E8C-ECBA75EE09AF}" type="presParOf" srcId="{FA4023A1-4E52-4A21-8999-D94D2D4058F5}" destId="{07FB61E9-7BB6-4D2E-951C-6A76EA7C48B0}" srcOrd="0" destOrd="0" presId="urn:microsoft.com/office/officeart/2005/8/layout/chevron2"/>
    <dgm:cxn modelId="{E04BEA7B-7386-43E5-91D6-51DB8AEFE188}" type="presParOf" srcId="{FA4023A1-4E52-4A21-8999-D94D2D4058F5}" destId="{F3075E30-B2C1-4B00-891A-A845C3194CEA}" srcOrd="1" destOrd="0" presId="urn:microsoft.com/office/officeart/2005/8/layout/chevron2"/>
    <dgm:cxn modelId="{E5CA73A9-3730-46E2-B0BB-58469934F7F7}" type="presParOf" srcId="{47C45444-F24B-4452-9B31-8FB557F80963}" destId="{C0CD554E-845D-4B32-B5AB-F1971977AC96}" srcOrd="3" destOrd="0" presId="urn:microsoft.com/office/officeart/2005/8/layout/chevron2"/>
    <dgm:cxn modelId="{F5F22BD1-2E85-49C1-ABF8-2CE904618BF8}" type="presParOf" srcId="{47C45444-F24B-4452-9B31-8FB557F80963}" destId="{E898730A-046D-4081-9578-5EAEE46CD21E}" srcOrd="4" destOrd="0" presId="urn:microsoft.com/office/officeart/2005/8/layout/chevron2"/>
    <dgm:cxn modelId="{8BD9C678-0B03-4382-AEDE-202EC1DE0615}" type="presParOf" srcId="{E898730A-046D-4081-9578-5EAEE46CD21E}" destId="{0D6F3ABD-C7FE-4BFC-8DAD-FDF582476930}" srcOrd="0" destOrd="0" presId="urn:microsoft.com/office/officeart/2005/8/layout/chevron2"/>
    <dgm:cxn modelId="{2F41DF34-8121-44DD-BEDC-042052871CEA}" type="presParOf" srcId="{E898730A-046D-4081-9578-5EAEE46CD21E}" destId="{562130C3-7A54-4D7E-8E7A-526E7065BD08}" srcOrd="1" destOrd="0" presId="urn:microsoft.com/office/officeart/2005/8/layout/chevron2"/>
    <dgm:cxn modelId="{25E4A4ED-2833-4347-BC52-A4EF27979B26}" type="presParOf" srcId="{47C45444-F24B-4452-9B31-8FB557F80963}" destId="{A1068676-DB55-40C8-9207-892EA492695C}" srcOrd="5" destOrd="0" presId="urn:microsoft.com/office/officeart/2005/8/layout/chevron2"/>
    <dgm:cxn modelId="{F6FA5049-736A-483A-A360-7002DF2B20C7}" type="presParOf" srcId="{47C45444-F24B-4452-9B31-8FB557F80963}" destId="{74BD5608-DB7F-4E1D-9D4E-5F26F8163D31}" srcOrd="6" destOrd="0" presId="urn:microsoft.com/office/officeart/2005/8/layout/chevron2"/>
    <dgm:cxn modelId="{AC1B7E64-62EA-499E-903F-5ED8A873A4EE}" type="presParOf" srcId="{74BD5608-DB7F-4E1D-9D4E-5F26F8163D31}" destId="{E4D762BD-10D1-4BBC-A70F-2F497F2932EB}" srcOrd="0" destOrd="0" presId="urn:microsoft.com/office/officeart/2005/8/layout/chevron2"/>
    <dgm:cxn modelId="{9C7E3221-6F9B-4257-8033-E9392866CF8E}" type="presParOf" srcId="{74BD5608-DB7F-4E1D-9D4E-5F26F8163D31}" destId="{775BEF52-905F-474F-AF5A-676D770A186C}" srcOrd="1" destOrd="0" presId="urn:microsoft.com/office/officeart/2005/8/layout/chevron2"/>
    <dgm:cxn modelId="{C34582D3-B3D9-4021-87C9-888BC27FFB52}" type="presParOf" srcId="{47C45444-F24B-4452-9B31-8FB557F80963}" destId="{88F1E67B-3C4A-438C-8AA7-72A17CA53A57}" srcOrd="7" destOrd="0" presId="urn:microsoft.com/office/officeart/2005/8/layout/chevron2"/>
    <dgm:cxn modelId="{2B23237C-581F-4773-B7EE-4A778048FDAF}" type="presParOf" srcId="{47C45444-F24B-4452-9B31-8FB557F80963}" destId="{461D272C-A6FA-4EF1-A473-5685F14B7905}" srcOrd="8" destOrd="0" presId="urn:microsoft.com/office/officeart/2005/8/layout/chevron2"/>
    <dgm:cxn modelId="{12F7F541-8A66-4865-B395-B5C8C63ABC13}" type="presParOf" srcId="{461D272C-A6FA-4EF1-A473-5685F14B7905}" destId="{77D7E2B6-AAF1-424B-9A54-55921DB3BC9B}" srcOrd="0" destOrd="0" presId="urn:microsoft.com/office/officeart/2005/8/layout/chevron2"/>
    <dgm:cxn modelId="{99011ADC-5B8E-4E0A-8E2C-94199012EE21}" type="presParOf" srcId="{461D272C-A6FA-4EF1-A473-5685F14B7905}" destId="{09F7E50E-3AF7-4309-89D5-D999EF3A669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92F3D7C-9B3A-421E-A98C-61B021D4AEC0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7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6C1072C-85DB-4AE1-938B-53DE17C59B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23D76-60F8-4824-A11B-99F03DAF1E50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F348E-D532-4E40-A2A4-AD2A2F0385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6853A18-705F-41BD-A01E-CC796BFC01A5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96840EB8-108C-45BA-A5BB-0A266B55F6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4FE2A-11A5-4F64-AF6C-E89097505588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CF026-B4EB-4105-A5FC-54ED0E2AD1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4F37EC48-13EB-43AB-9788-F95BC5DA2BFB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50A2B7F-105F-4A04-93BE-FDA69156E6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D327D-6F58-4219-BC5B-5F85CC750719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0CD32-0AEF-4EDF-AA69-3EC3C0F7C8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1F3BB-6519-4558-9376-67C953363042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8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6E776-7F27-4819-8FDC-7283168F32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5FAAF-235C-48A6-8CA8-A0DE0DEE624F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A0B38-9830-4E50-BC54-2ECA948BFB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AE082-5EEA-472C-A7C4-491F7128FBC0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3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F541C-094C-41A2-A357-83CCBF0F2D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B00F6C-F1F9-4F35-81C8-9D2390B76803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3E3AA-4337-4E9A-AB12-A6D967A3B9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8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4732560-90E4-4968-A7C3-7C60BCFA225C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4CA6F52-41B4-45FD-B1C1-8EF5ABEC0A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50FF0D20-4386-4B65-A5DA-02A40AB05CC0}" type="datetimeFigureOut">
              <a:rPr lang="ru-RU"/>
              <a:pPr>
                <a:defRPr/>
              </a:pPr>
              <a:t>12.03.2013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 smtClean="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DC8B29B4-0429-4375-9647-FA83CC61A5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5" r:id="rId3"/>
    <p:sldLayoutId id="2147483682" r:id="rId4"/>
    <p:sldLayoutId id="2147483681" r:id="rId5"/>
    <p:sldLayoutId id="2147483680" r:id="rId6"/>
    <p:sldLayoutId id="2147483679" r:id="rId7"/>
    <p:sldLayoutId id="2147483678" r:id="rId8"/>
    <p:sldLayoutId id="2147483686" r:id="rId9"/>
    <p:sldLayoutId id="2147483677" r:id="rId10"/>
    <p:sldLayoutId id="214748368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fontAlgn="base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fontAlgn="base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sz="4000" b="1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4000" smtClean="0">
              <a:latin typeface="Times New Roman" pitchFamily="18" charset="0"/>
              <a:cs typeface="Times New Roman" pitchFamily="18" charset="0"/>
            </a:endParaRPr>
          </a:p>
          <a:p>
            <a:endParaRPr lang="ru-RU" smtClean="0"/>
          </a:p>
        </p:txBody>
      </p:sp>
      <p:sp>
        <p:nvSpPr>
          <p:cNvPr id="9" name="Блок-схема: несколько документов 8"/>
          <p:cNvSpPr/>
          <p:nvPr/>
        </p:nvSpPr>
        <p:spPr>
          <a:xfrm>
            <a:off x="857250" y="500063"/>
            <a:ext cx="7429500" cy="5572125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sz="3200" b="1" u="sng">
              <a:solidFill>
                <a:srgbClr val="F5E2ED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u="sng">
                <a:solidFill>
                  <a:srgbClr val="F5E2ED"/>
                </a:solidFill>
                <a:latin typeface="Times New Roman" pitchFamily="18" charset="0"/>
                <a:cs typeface="Times New Roman" pitchFamily="18" charset="0"/>
              </a:rPr>
              <a:t>Рекомендуемая документация социального педагога</a:t>
            </a:r>
            <a:endParaRPr lang="ru-RU" sz="3200" u="sng">
              <a:solidFill>
                <a:srgbClr val="F5E2ED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u="sng">
                <a:solidFill>
                  <a:srgbClr val="F5E2ED"/>
                </a:solidFill>
                <a:latin typeface="Times New Roman" pitchFamily="18" charset="0"/>
                <a:cs typeface="Times New Roman" pitchFamily="18" charset="0"/>
              </a:rPr>
              <a:t>образовательного учреждения</a:t>
            </a:r>
          </a:p>
          <a:p>
            <a:pPr algn="ctr"/>
            <a:endParaRPr lang="ru-RU" sz="3200" b="1" u="sng">
              <a:solidFill>
                <a:srgbClr val="F5E2ED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>
                <a:solidFill>
                  <a:srgbClr val="F5E2ED"/>
                </a:solidFill>
                <a:latin typeface="Times New Roman" pitchFamily="18" charset="0"/>
                <a:cs typeface="Times New Roman" pitchFamily="18" charset="0"/>
              </a:rPr>
              <a:t>МУ Управление образования администрации Краснояружского района</a:t>
            </a:r>
          </a:p>
          <a:p>
            <a:pPr algn="r"/>
            <a:r>
              <a:rPr lang="ru-RU" sz="1400" b="1">
                <a:solidFill>
                  <a:srgbClr val="F5E2ED"/>
                </a:solidFill>
                <a:latin typeface="Times New Roman" pitchFamily="18" charset="0"/>
                <a:cs typeface="Times New Roman" pitchFamily="18" charset="0"/>
              </a:rPr>
              <a:t>Соц. педагог СаввинаО.П.</a:t>
            </a:r>
          </a:p>
        </p:txBody>
      </p:sp>
      <p:pic>
        <p:nvPicPr>
          <p:cNvPr id="13315" name="Рисунок 9" descr="yaruga1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50" y="1428750"/>
            <a:ext cx="965200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642938"/>
          <a:ext cx="7858125" cy="4410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4825"/>
                <a:gridCol w="3845769"/>
                <a:gridCol w="1428760"/>
                <a:gridCol w="1928826"/>
              </a:tblGrid>
              <a:tr h="689508"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Работа социально-психологической службы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81082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Провести диагностику и анкетирование учащегося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а) на предмет интересов;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б) умственное развитие;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в) изменение личности школьника в течение учебного года.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течение года (по графику)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Соц.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пед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., психолог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96863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Составить портрет ученика  по данным обследования.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течение года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Соц.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пед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классный руководитель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95519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Привлечь учащегося для занятий в сфере дополнительного образования.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течение года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руководители секций, кружков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115328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200" i="1" u="sng" dirty="0" smtClean="0">
                <a:latin typeface="Times New Roman" pitchFamily="18" charset="0"/>
                <a:cs typeface="Times New Roman" pitchFamily="18" charset="0"/>
              </a:rPr>
              <a:t>План работы на месяц, неделю, циклограмма работы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88" y="642938"/>
            <a:ext cx="8572500" cy="6429375"/>
          </a:xfrm>
        </p:spPr>
        <p:txBody>
          <a:bodyPr>
            <a:normAutofit fontScale="40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400" b="1" i="1" dirty="0" smtClean="0">
                <a:latin typeface="Times New Roman" pitchFamily="18" charset="0"/>
                <a:cs typeface="Times New Roman" pitchFamily="18" charset="0"/>
              </a:rPr>
              <a:t>Ежедневно                                                                                                            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Работа с опаздывающими и выяснение причин отсутствия учащихся.                             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Индивидуальная работа.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Проведение мероприятий в классе по плану.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Работа с родителями ( по ситуации ).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Работа  с учителями- предметниками ( по ситуации ).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Встреча со школьной, медсестрой по справкам о болезни учащихся.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Оформление  журналов и ежедневника.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400" b="1" i="1" dirty="0" smtClean="0">
                <a:latin typeface="Times New Roman" pitchFamily="18" charset="0"/>
                <a:cs typeface="Times New Roman" pitchFamily="18" charset="0"/>
              </a:rPr>
              <a:t>Каждый месяц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Посещение уроков в  классах.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Рабочая встреча со школьным психологом.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Встреча с родительскими комитетами.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Совещание по планированию работы.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Оформление  журналов.                                 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400" b="1" i="1" dirty="0" smtClean="0">
                <a:latin typeface="Times New Roman" pitchFamily="18" charset="0"/>
                <a:cs typeface="Times New Roman" pitchFamily="18" charset="0"/>
              </a:rPr>
              <a:t>Один раз в четверть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Оформление  журналов по итогам четверти.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Анализ выполнения плана работы за четверть, коррекция плана воспитательной работы на новую четверть.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Посещение родительских собраний.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400" b="1" i="1" dirty="0" smtClean="0">
                <a:latin typeface="Times New Roman" pitchFamily="18" charset="0"/>
                <a:cs typeface="Times New Roman" pitchFamily="18" charset="0"/>
              </a:rPr>
              <a:t>Один раз в год 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Работа с личными делами учащихся.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Анализ и составление плана.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Статистические данные по классам.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А также: 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Годовая циклограмма  деятельности социального педагога   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100" i="1" u="sng" dirty="0" smtClean="0">
                <a:latin typeface="Times New Roman" pitchFamily="18" charset="0"/>
                <a:cs typeface="Times New Roman" pitchFamily="18" charset="0"/>
              </a:rPr>
              <a:t>К материалам основной деятельности относятся: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7239000" cy="5500688"/>
          </a:xfrm>
        </p:spPr>
        <p:txBody>
          <a:bodyPr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1.Социальный паспорт школы за 3 предшествующих года.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Приложение к соц. паспорту: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2.Списки учащихся по категориям: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из многодетных семей из малообеспеченных семей из неблагополучных семей дети-инвалиды опекаемые дети, поставленные на бесплатное питание по категориям состоящие на учете в школе состоящие на учете в ПДН склонных к самовольным уходам из дома, бродяжничеству. Все списки необходимо формировать с максимальной полной информацией, заверять подписью директора и печатью образовательного учреждения.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3.Карта индивидуального изучения, подростков, состоящих на учете в школе и КДН.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(примерная схема характеристики ребенка, успеваемость учащегося, карта обследования жизненного пространства ребенка, паспорт пространства развития ребенка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 семье, схема проведения опроса социальным педагогом трудного подростка)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28575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Схема проведения опроса социальным педагогом трудного подростка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500042"/>
          <a:ext cx="8715436" cy="6357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000108"/>
            <a:ext cx="8229600" cy="71438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700" i="1" dirty="0" smtClean="0">
                <a:latin typeface="Times New Roman" pitchFamily="18" charset="0"/>
                <a:cs typeface="Times New Roman" pitchFamily="18" charset="0"/>
              </a:rPr>
              <a:t>Списки неблагополучных, малообеспеченных, многодетных семей</a:t>
            </a:r>
            <a:br>
              <a:rPr lang="ru-RU" sz="27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i="1" dirty="0" smtClean="0">
                <a:latin typeface="Times New Roman" pitchFamily="18" charset="0"/>
                <a:cs typeface="Times New Roman" pitchFamily="18" charset="0"/>
              </a:rPr>
              <a:t>Отчетность о детях-инвалидах – ИПР, ПМПК.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6626" name="Содержимое 2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4911725"/>
          </a:xfrm>
        </p:spPr>
        <p:txBody>
          <a:bodyPr/>
          <a:lstStyle/>
          <a:p>
            <a:endParaRPr lang="ru-RU" smtClean="0">
              <a:latin typeface="Times New Roman" pitchFamily="18" charset="0"/>
              <a:cs typeface="Times New Roman" pitchFamily="18" charset="0"/>
            </a:endParaRPr>
          </a:p>
          <a:p>
            <a:endParaRPr lang="ru-RU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писок малообеспеченных семей (составляется по факту малообеспеченности)</a:t>
            </a:r>
          </a:p>
          <a:p>
            <a:endParaRPr lang="ru-RU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63" y="3429000"/>
          <a:ext cx="7429500" cy="2178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612326"/>
                <a:gridCol w="887872"/>
                <a:gridCol w="1683897"/>
                <a:gridCol w="1459375"/>
                <a:gridCol w="1000132"/>
                <a:gridCol w="1000132"/>
                <a:gridCol w="785821"/>
              </a:tblGrid>
              <a:tr h="71438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r>
                        <a:rPr lang="ru-RU" sz="1800" kern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ru-RU" sz="1800" kern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Ф.И.О. родителей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Место работы родителей (указать неофициальные заработки)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Ф.И.О. детей (справка из соц. защиты)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Дата рождения,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Место учебы класс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Адрес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1438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571480"/>
            <a:ext cx="8572560" cy="28575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Мероприятия реабилитации для неблагополучных семей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857250"/>
            <a:ext cx="8229600" cy="5857875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1.1. Проведение организационных и практических мероприятий  (подворный обход, встреча с гражданами) по своевременному выявлению родителей несовершеннолетних детей, злоупотребляющих спиртными напитками, не исполняющих обязанности по воспитанию и содержанию несовершеннолетних детей;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1.2. Проведение индивидуальных профилактических бесед с лицами, злоупотребляющими спиртными напитками;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1.3. Проведение школьных акций, направленных на </a:t>
            </a:r>
            <a:b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формирование здорового образа жизни, профилактику</a:t>
            </a:r>
            <a:b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наркомании, алкоголизма, жестокости и насилия в </a:t>
            </a:r>
            <a:b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семье, укрепление морального здоровья семьи;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1.4. Подготовка родительских собраний по профилактике алкоголизма, </a:t>
            </a:r>
            <a:b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наркомании, табакокурения, методической литературы </a:t>
            </a:r>
            <a:b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обучения по проблемам профилактики, лечения и </a:t>
            </a:r>
            <a:b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реабилитации наркологических заболеваний среди </a:t>
            </a:r>
            <a:b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дифференцированных групп населения;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1.5. Создание базы данных неблагополучных семей,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постановка на учет родителей, злоупотребляющих алкоголем.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ru-RU" sz="20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ru-RU" sz="20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714356"/>
            <a:ext cx="8229600" cy="65403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100" i="1" u="sng" dirty="0" smtClean="0">
                <a:latin typeface="Times New Roman" pitchFamily="18" charset="0"/>
                <a:cs typeface="Times New Roman" pitchFamily="18" charset="0"/>
              </a:rPr>
              <a:t>Документация о совете профилактики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8674" name="Содержимое 2"/>
          <p:cNvSpPr>
            <a:spLocks noGrp="1"/>
          </p:cNvSpPr>
          <p:nvPr>
            <p:ph idx="1"/>
          </p:nvPr>
        </p:nvSpPr>
        <p:spPr>
          <a:xfrm>
            <a:off x="285750" y="1143000"/>
            <a:ext cx="8229600" cy="548322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Положение о совете профилактики; </a:t>
            </a:r>
          </a:p>
          <a:p>
            <a:pPr>
              <a:spcBef>
                <a:spcPct val="0"/>
              </a:spcBef>
            </a:pP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Протоколы Совета профилактики </a:t>
            </a:r>
            <a:r>
              <a:rPr lang="ru-RU" sz="2000" i="1" smtClean="0">
                <a:latin typeface="Times New Roman" pitchFamily="18" charset="0"/>
                <a:cs typeface="Times New Roman" pitchFamily="18" charset="0"/>
              </a:rPr>
              <a:t>в обязательном порядке оформляются в соответствии с требованиями оформления протоколов, т.е. с указанием порядкового номера заседания, состава заседающих лиц, приглашенных на Совет, указывается повестка заседания, которая должна начинаться с анализа выполнения ранее принятых решений.  При рассмотрении персональных дел учащихся указывается, кто из родителей или лиц их заменяющих был приглашен, какое решение принято, и кто ответственен за выполнение решения Совета профилактики и сроки выполнения данного решения;</a:t>
            </a:r>
          </a:p>
          <a:p>
            <a:pPr>
              <a:spcBef>
                <a:spcPct val="0"/>
              </a:spcBef>
            </a:pP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Заявление о постановке на внутришкольный учет;</a:t>
            </a:r>
          </a:p>
          <a:p>
            <a:pPr>
              <a:spcBef>
                <a:spcPct val="0"/>
              </a:spcBef>
            </a:pP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Заявление о снятии с внутришкольного учета;</a:t>
            </a:r>
          </a:p>
          <a:p>
            <a:pPr>
              <a:spcBef>
                <a:spcPct val="0"/>
              </a:spcBef>
            </a:pP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Информация об учащемся;</a:t>
            </a:r>
          </a:p>
          <a:p>
            <a:pPr>
              <a:spcBef>
                <a:spcPct val="0"/>
              </a:spcBef>
            </a:pP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К заявлению о постановке на учет прилагается карта наблюдений за учащимся;</a:t>
            </a:r>
          </a:p>
          <a:p>
            <a:pPr>
              <a:spcBef>
                <a:spcPct val="0"/>
              </a:spcBef>
            </a:pPr>
            <a:endParaRPr lang="ru-RU" sz="2000" b="1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endParaRPr lang="ru-RU" sz="2000" b="1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</a:pPr>
            <a:endParaRPr lang="ru-RU" b="1" smtClean="0">
              <a:latin typeface="Times New Roman" pitchFamily="18" charset="0"/>
              <a:cs typeface="Times New Roman" pitchFamily="18" charset="0"/>
            </a:endParaRPr>
          </a:p>
          <a:p>
            <a:endParaRPr lang="ru-RU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smtClean="0"/>
          </a:p>
          <a:p>
            <a:endParaRPr lang="ru-RU" smtClean="0"/>
          </a:p>
          <a:p>
            <a:endParaRPr lang="ru-RU" i="1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572560" cy="71438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i="1" u="sng" dirty="0" smtClean="0">
                <a:latin typeface="Times New Roman" pitchFamily="18" charset="0"/>
                <a:cs typeface="Times New Roman" pitchFamily="18" charset="0"/>
              </a:rPr>
              <a:t>Журнал записи о проведенных рейдах с полной информацией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698" name="Содержимое 2"/>
          <p:cNvSpPr>
            <a:spLocks noGrp="1"/>
          </p:cNvSpPr>
          <p:nvPr>
            <p:ph idx="1"/>
          </p:nvPr>
        </p:nvSpPr>
        <p:spPr>
          <a:xfrm>
            <a:off x="457200" y="857250"/>
            <a:ext cx="8229600" cy="5268913"/>
          </a:xfrm>
        </p:spPr>
        <p:txBody>
          <a:bodyPr/>
          <a:lstStyle/>
          <a:p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список семей, которые планировали посетить с отметкой о результатах посещения (удалось посетить родителей или лиц их заменяющих или нет);</a:t>
            </a:r>
          </a:p>
          <a:p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какая работа проведена (беседа, предупреждение или составлен протокол, изменилась ли ситуация с учащимся, в семье и т.д.);</a:t>
            </a:r>
          </a:p>
          <a:p>
            <a:pPr>
              <a:buFont typeface="Wingdings 2" pitchFamily="18" charset="2"/>
              <a:buNone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   Прилагается (план-схема посещения семьи,)</a:t>
            </a:r>
          </a:p>
          <a:p>
            <a:pPr>
              <a:buFont typeface="Wingdings 2" pitchFamily="18" charset="2"/>
              <a:buNone/>
            </a:pP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Посещаемость учащихся на дому:</a:t>
            </a:r>
          </a:p>
          <a:p>
            <a:pPr>
              <a:buFont typeface="Wingdings 2" pitchFamily="18" charset="2"/>
              <a:buNone/>
            </a:pPr>
            <a:endParaRPr lang="ru-RU" sz="240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3429000"/>
          <a:ext cx="7929616" cy="2928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0594"/>
                <a:gridCol w="1288584"/>
                <a:gridCol w="408281"/>
                <a:gridCol w="361768"/>
                <a:gridCol w="361768"/>
                <a:gridCol w="361768"/>
                <a:gridCol w="361768"/>
                <a:gridCol w="361769"/>
                <a:gridCol w="361768"/>
                <a:gridCol w="361768"/>
                <a:gridCol w="441013"/>
                <a:gridCol w="378995"/>
                <a:gridCol w="682192"/>
                <a:gridCol w="1667580"/>
              </a:tblGrid>
              <a:tr h="1049106">
                <a:tc>
                  <a:txBody>
                    <a:bodyPr/>
                    <a:lstStyle/>
                    <a:p>
                      <a:r>
                        <a:rPr lang="ru-RU" dirty="0" smtClean="0"/>
                        <a:t>№ </a:t>
                      </a:r>
                      <a:r>
                        <a:rPr lang="ru-RU" dirty="0" err="1" smtClean="0"/>
                        <a:t>п\п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Ф.И. ученика</a:t>
                      </a:r>
                      <a:endParaRPr lang="ru-RU" dirty="0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r>
                        <a:rPr lang="ru-RU" dirty="0" smtClean="0"/>
                        <a:t>Месяц и число посещения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Примечание</a:t>
                      </a:r>
                      <a:endParaRPr lang="ru-RU" dirty="0"/>
                    </a:p>
                  </a:txBody>
                  <a:tcPr/>
                </a:tc>
              </a:tr>
              <a:tr h="12186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Сентябрь октябрь</a:t>
                      </a:r>
                      <a:endParaRPr lang="ru-RU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октябрь</a:t>
                      </a:r>
                      <a:endParaRPr lang="ru-RU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ноябрь</a:t>
                      </a:r>
                      <a:endParaRPr lang="ru-RU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декабрь</a:t>
                      </a:r>
                      <a:endParaRPr lang="ru-RU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январь</a:t>
                      </a:r>
                      <a:endParaRPr lang="ru-RU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февраль</a:t>
                      </a:r>
                      <a:endParaRPr lang="ru-RU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март</a:t>
                      </a:r>
                      <a:endParaRPr lang="ru-RU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апрель</a:t>
                      </a:r>
                      <a:endParaRPr lang="ru-RU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май</a:t>
                      </a:r>
                      <a:endParaRPr lang="ru-RU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лето</a:t>
                      </a:r>
                      <a:endParaRPr lang="ru-RU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Составлено актов</a:t>
                      </a:r>
                      <a:endParaRPr lang="ru-RU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6125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642918"/>
            <a:ext cx="8229600" cy="868346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Информация о совершенных преступлениях и правонарушениях учащихся</a:t>
            </a:r>
            <a:endParaRPr lang="ru-RU" sz="3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2" name="Содержимое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4840288"/>
          </a:xfrm>
        </p:spPr>
        <p:txBody>
          <a:bodyPr/>
          <a:lstStyle/>
          <a:p>
            <a:endParaRPr lang="ru-RU" sz="1800" i="1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endParaRPr lang="ru-RU" sz="1800" i="1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i="1" smtClean="0">
                <a:latin typeface="Times New Roman" pitchFamily="18" charset="0"/>
                <a:cs typeface="Times New Roman" pitchFamily="18" charset="0"/>
              </a:rPr>
              <a:t>Сведения об учащихся, совершивших преступления за _____ мес. года</a:t>
            </a:r>
            <a:endParaRPr lang="ru-RU" sz="1800" b="1" i="1" smtClean="0">
              <a:latin typeface="Times New Roman" pitchFamily="18" charset="0"/>
              <a:cs typeface="Times New Roman" pitchFamily="18" charset="0"/>
            </a:endParaRPr>
          </a:p>
          <a:p>
            <a:endParaRPr lang="ru-RU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313" y="2643188"/>
          <a:ext cx="8572500" cy="3944937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928696"/>
                <a:gridCol w="1357322"/>
                <a:gridCol w="1143006"/>
                <a:gridCol w="1643074"/>
                <a:gridCol w="1571638"/>
                <a:gridCol w="1928825"/>
              </a:tblGrid>
              <a:tr h="3071834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ФИО 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дата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рождения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Образовательное учреждение, класс обучения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Психолого-педагогическая  характеристика 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семьи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Состоял ли на учете в ПДН, впервые или повторно совершил преступление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Информация о совершенном преступлении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(по какой статье, дата совершения)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Принятые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меры-индивидуально-профилактической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работы с несовершеннолетним, подробно о занятости в кружках и секциях)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7269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214422"/>
            <a:ext cx="8229600" cy="64294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Охват учащихся внеурочной досуговой деятельностью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63" y="2500313"/>
          <a:ext cx="8229600" cy="29289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380"/>
                <a:gridCol w="1285884"/>
                <a:gridCol w="785818"/>
                <a:gridCol w="1143008"/>
                <a:gridCol w="614359"/>
                <a:gridCol w="614358"/>
                <a:gridCol w="614359"/>
                <a:gridCol w="614358"/>
                <a:gridCol w="614359"/>
                <a:gridCol w="614358"/>
                <a:gridCol w="614359"/>
              </a:tblGrid>
              <a:tr h="2085522">
                <a:tc>
                  <a:txBody>
                    <a:bodyPr/>
                    <a:lstStyle/>
                    <a:p>
                      <a:r>
                        <a:rPr lang="ru-RU" dirty="0" smtClean="0"/>
                        <a:t>№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Ф.И. ученика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Название кружка, секции.  Место проведения</a:t>
                      </a:r>
                      <a:endParaRPr lang="ru-RU" dirty="0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Занятость по дням недели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4343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Пн.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Вт.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Чт.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Пт.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14700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Нормативно-правовые документы: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88" y="1643063"/>
            <a:ext cx="8286750" cy="4857750"/>
          </a:xfrm>
        </p:spPr>
        <p:txBody>
          <a:bodyPr>
            <a:normAutofit fontScale="62500" lnSpcReduction="20000"/>
          </a:bodyPr>
          <a:lstStyle/>
          <a:p>
            <a:pPr algn="l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Должностная инструкция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заверенная руководителем образовательного учреждения</a:t>
            </a:r>
          </a:p>
          <a:p>
            <a:pPr algn="l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Приказ о приеме на работу</a:t>
            </a:r>
            <a:endParaRPr lang="ru-RU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Режим работы социального педагога</a:t>
            </a:r>
            <a:r>
              <a:rPr lang="ru-RU" sz="3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заверенный руководителем учреждения</a:t>
            </a:r>
          </a:p>
          <a:p>
            <a:pPr algn="l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Законы РФ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необходимые в работе социального педагога</a:t>
            </a:r>
          </a:p>
          <a:p>
            <a:pPr algn="l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Постановления, распоряжения, приказы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вышестоящих организаций, регламентирующих и определяющих содержание деятельности социально-психологической службы</a:t>
            </a:r>
          </a:p>
          <a:p>
            <a:pPr algn="l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Приказы директора образовательного учреждения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регламентирующие работу социально-психологической службы (приказы « О создании и работе школьного Совета профилактики», « О проведении совместных рейдов» и др.)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chemeClr val="tx1"/>
                </a:solidFill>
              </a:rPr>
              <a:t> 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Материалы о летней занятости учащихся, нуждающихся в социальной помощи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Списки детей из малообеспеченных семей и неблагополучных семей, детей инвалидов, опекаемых детей учащиеся «группы риска»</a:t>
            </a:r>
          </a:p>
          <a:p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отчет о проведении операции «Подросток», «Досуг», «Каникулы» - приложение 1(см. перечень док-ции)</a:t>
            </a:r>
          </a:p>
          <a:p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Аналитическая справка о летней занятости учащихся в летний период (сравнительный анализ за три года)</a:t>
            </a:r>
          </a:p>
          <a:p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Трудоустройство в летнее время:</a:t>
            </a:r>
          </a:p>
          <a:p>
            <a:pPr>
              <a:buFont typeface="Wingdings 2" pitchFamily="18" charset="2"/>
              <a:buNone/>
            </a:pPr>
            <a:endParaRPr lang="ru-RU" sz="160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88" y="3786188"/>
          <a:ext cx="8286750" cy="2143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680"/>
                <a:gridCol w="2260038"/>
                <a:gridCol w="2410708"/>
                <a:gridCol w="2787380"/>
              </a:tblGrid>
              <a:tr h="1143008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№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Общее кол-во устроенных детей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ФИ трудоустроенных детей, состоящих на учёте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ФИ трудоустроенных детей из «группы риска»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0013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329642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Материалы выступлений на педагогических совещаниях, семинарах, родительских собраниях, классных часах и т.д.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4" name="Содержимое 2"/>
          <p:cNvSpPr>
            <a:spLocks noGrp="1"/>
          </p:cNvSpPr>
          <p:nvPr>
            <p:ph idx="1"/>
          </p:nvPr>
        </p:nvSpPr>
        <p:spPr>
          <a:xfrm>
            <a:off x="357188" y="2011363"/>
            <a:ext cx="7239000" cy="4846637"/>
          </a:xfrm>
        </p:spPr>
        <p:txBody>
          <a:bodyPr/>
          <a:lstStyle/>
          <a:p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план график родительских собраний, классных часов, с участием соц.педагога</a:t>
            </a:r>
            <a:endParaRPr lang="ru-RU" sz="2400" b="1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endParaRPr lang="ru-RU" sz="2400" b="1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Учет обращений родителей, учителей, учащихся и разрешение поставленных ими проблем</a:t>
            </a:r>
          </a:p>
          <a:p>
            <a:pPr>
              <a:buFont typeface="Wingdings 2" pitchFamily="18" charset="2"/>
              <a:buNone/>
            </a:pP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endParaRPr lang="ru-RU" sz="240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50" y="4429125"/>
          <a:ext cx="7786688" cy="1485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570"/>
                <a:gridCol w="2821802"/>
                <a:gridCol w="1946686"/>
                <a:gridCol w="1946686"/>
              </a:tblGrid>
              <a:tr h="571504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№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Дата, тема консультации, кем проведена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ФИО и статус слушателя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Результат</a:t>
                      </a:r>
                      <a:endParaRPr lang="ru-RU" dirty="0"/>
                    </a:p>
                  </a:txBody>
                  <a:tcPr/>
                </a:tc>
              </a:tr>
              <a:tr h="57150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Журнал посещений уроков, их анализ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4818" name="Содержимое 2"/>
          <p:cNvSpPr>
            <a:spLocks noGrp="1"/>
          </p:cNvSpPr>
          <p:nvPr>
            <p:ph idx="1"/>
          </p:nvPr>
        </p:nvSpPr>
        <p:spPr>
          <a:xfrm>
            <a:off x="214313" y="1357313"/>
            <a:ext cx="8229600" cy="4840287"/>
          </a:xfrm>
        </p:spPr>
        <p:txBody>
          <a:bodyPr/>
          <a:lstStyle/>
          <a:p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ЛИСТ НАБЛЮДЕНИЯ УРОКА</a:t>
            </a:r>
          </a:p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Школа _______________________ Посещающий  _________________________________________</a:t>
            </a:r>
          </a:p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Дата __________ Класс ___________ Учащихся в классе __________  На уроке _________________</a:t>
            </a:r>
          </a:p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Ф.И.О. учителя ______________ </a:t>
            </a:r>
          </a:p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Предмет __________________________________</a:t>
            </a:r>
          </a:p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ВШУ, КДН, ПДН, ___________________________</a:t>
            </a:r>
          </a:p>
          <a:p>
            <a:pPr>
              <a:buFont typeface="Wingdings 2" pitchFamily="18" charset="2"/>
              <a:buNone/>
            </a:pPr>
            <a:endParaRPr lang="ru-RU" smtClean="0"/>
          </a:p>
          <a:p>
            <a:pPr>
              <a:buFont typeface="Wingdings 2" pitchFamily="18" charset="2"/>
              <a:buNone/>
            </a:pPr>
            <a:endParaRPr lang="ru-RU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142984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Учет мер по социальной защите детей из социально-неблагополучных семей. Журнал учета оказанной помощи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(только учащиеся имеющие док-т подтверждающий льготу)</a:t>
            </a:r>
            <a:r>
              <a:rPr lang="ru-RU" sz="2200" i="1" dirty="0" smtClean="0"/>
              <a:t/>
            </a:r>
            <a:br>
              <a:rPr lang="ru-RU" sz="2200" i="1" dirty="0" smtClean="0"/>
            </a:br>
            <a:endParaRPr lang="ru-RU" sz="2200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2786063"/>
          <a:ext cx="8229600" cy="2155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652"/>
                <a:gridCol w="2463188"/>
                <a:gridCol w="1645920"/>
                <a:gridCol w="1645920"/>
                <a:gridCol w="1645920"/>
              </a:tblGrid>
              <a:tr h="692311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№ 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ФИО ребенка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ФИО родителей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Документ подтверждающий наличие льготы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Льгота</a:t>
                      </a:r>
                      <a:endParaRPr lang="ru-RU" dirty="0"/>
                    </a:p>
                  </a:txBody>
                  <a:tcPr/>
                </a:tc>
              </a:tr>
              <a:tr h="692311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Проекты или программы по отдельным наиболее актуальным направлениям социально-педагогической работы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6866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2000" i="1" smtClean="0">
                <a:latin typeface="Times New Roman" pitchFamily="18" charset="0"/>
                <a:cs typeface="Times New Roman" pitchFamily="18" charset="0"/>
              </a:rPr>
              <a:t>(в дополнение к нормативно-правовой базе)</a:t>
            </a:r>
          </a:p>
          <a:p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Программа профилактики безнадзорности и правонарушений среди несовершеннолетних;</a:t>
            </a:r>
          </a:p>
          <a:p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Концепция государственной антинаркотической политики в Белгородской области.</a:t>
            </a:r>
          </a:p>
          <a:p>
            <a:pPr>
              <a:buFont typeface="Wingdings 2" pitchFamily="18" charset="2"/>
              <a:buNone/>
            </a:pP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 Методические материалы для классных руководителей, родителей, педагогов по решению проблем социальной жизни ребенка и снятию конфликтов в межличностных отношениях</a:t>
            </a:r>
          </a:p>
          <a:p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Разработки тематических классных часов (пропаганда ЗОЖ, профилактика суицидального поведения, антиалкогольная, антинаркотическая пропаганда);</a:t>
            </a:r>
          </a:p>
          <a:p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Памятки для родителей, лектории по профилактике безнадзорности;</a:t>
            </a:r>
          </a:p>
          <a:p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Рекомендации педагогам по содействию в реабилитации детей с ОВЗ, детей состоящих на различных видах учета</a:t>
            </a:r>
            <a:r>
              <a:rPr lang="ru-RU" sz="2000" smtClean="0"/>
              <a:t>; </a:t>
            </a:r>
          </a:p>
          <a:p>
            <a:pPr>
              <a:buFont typeface="Wingdings 2" pitchFamily="18" charset="2"/>
              <a:buNone/>
            </a:pPr>
            <a:endParaRPr lang="ru-RU" sz="2000" smtClean="0">
              <a:latin typeface="Times New Roman" pitchFamily="18" charset="0"/>
              <a:cs typeface="Times New Roman" pitchFamily="18" charset="0"/>
            </a:endParaRPr>
          </a:p>
          <a:p>
            <a:endParaRPr lang="ru-RU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i="1" u="sng" dirty="0" smtClean="0">
                <a:latin typeface="Times New Roman" pitchFamily="18" charset="0"/>
                <a:cs typeface="Times New Roman" pitchFamily="18" charset="0"/>
              </a:rPr>
              <a:t>Рекомендованная литература: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1357313"/>
            <a:ext cx="8072437" cy="5214937"/>
          </a:xfrm>
        </p:spPr>
        <p:txBody>
          <a:bodyPr>
            <a:normAutofit fontScale="47500" lnSpcReduction="20000"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Давыдова В.И., 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Трофимчук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О.М., 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Аббакумова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С.И., 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Башак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Т.В., Кривошеина И.Ю., 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Закирова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Н.В  Руководство для начинающего профессиональную деятельность соц. педагога//Челябинск 2011г.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Воспитание трудного ребенка: Дети с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девиантным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поведением. / Под ред. М.И. Рожкова - М., 2001. 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Клейберг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Ю.А. Психология девиантного поведения. – М., 2001. 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Овчарова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Р.В. Справочная книга социального педагога – М.: 2001. 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Рабочая книга социального педагога. / Авторы-составители Е.А. Романова, А.Б.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Малюшкин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. – М., 2002. 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Руководство практического психолога: Психологические программы развития личности в подростковом и старшем школьном возрасте. / Под ред. И.В. Дубровиной. М., 1997.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Социальная педагогика. / Под ред. М.А.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Галагузовой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. – М., 2001.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9001156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i="1" u="sng" dirty="0" smtClean="0"/>
              <a:t>Примерный режим работы социального педагога, заверенный руководителем учреждения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63" y="857250"/>
          <a:ext cx="7943850" cy="5795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700"/>
                <a:gridCol w="1071570"/>
                <a:gridCol w="1071570"/>
                <a:gridCol w="928694"/>
                <a:gridCol w="785818"/>
                <a:gridCol w="1071570"/>
                <a:gridCol w="942923"/>
              </a:tblGrid>
              <a:tr h="642942"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Вид работы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Понедельник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Вторник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Среда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Четверг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Пятница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Суббота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79442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Контроль за посещаемостью занятий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79442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Индивидуальная работа с учащимися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12110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Посещение семей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79442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Оформление документов, работа с документацией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79442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Индивидуальный контроль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79442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Социальный патронаж семей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79442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Совет профилактики (1 раза в четверть)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79442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Консультации для учащихся, педагогов, родителей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Планирование работы: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4840288"/>
          </a:xfrm>
        </p:spPr>
        <p:txBody>
          <a:bodyPr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i="1" u="sng" dirty="0" smtClean="0">
                <a:latin typeface="Times New Roman" pitchFamily="18" charset="0"/>
                <a:cs typeface="Times New Roman" pitchFamily="18" charset="0"/>
              </a:rPr>
              <a:t>Анализ работы за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ru-RU" i="1" u="sng" dirty="0" smtClean="0">
                <a:latin typeface="Times New Roman" pitchFamily="18" charset="0"/>
                <a:cs typeface="Times New Roman" pitchFamily="18" charset="0"/>
              </a:rPr>
              <a:t> предшествующих учебных года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(аналитический и статистический);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i="1" u="sng" dirty="0" smtClean="0">
                <a:latin typeface="Times New Roman" pitchFamily="18" charset="0"/>
                <a:cs typeface="Times New Roman" pitchFamily="18" charset="0"/>
              </a:rPr>
              <a:t>Планы работы социального педагога на учебный год и летний период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 который включена совместная работа с администрацией школы, психологом, классными руководителями, медицинским работником, родительским комитетом и др.);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i="1" u="sng" dirty="0" smtClean="0">
                <a:latin typeface="Times New Roman" pitchFamily="18" charset="0"/>
                <a:cs typeface="Times New Roman" pitchFamily="18" charset="0"/>
              </a:rPr>
              <a:t>Планы совместной работы социального педагога школы с учреждениями системы профилактики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(КДН, инспекторами ПДН, участковым инспектором и др.);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i="1" u="sng" dirty="0" smtClean="0">
                <a:latin typeface="Times New Roman" pitchFamily="18" charset="0"/>
                <a:cs typeface="Times New Roman" pitchFamily="18" charset="0"/>
              </a:rPr>
              <a:t>План работы на месяц, неделю;</a:t>
            </a:r>
            <a:endParaRPr lang="ru-RU" u="sng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ru-RU" i="1" u="sng" dirty="0" smtClean="0">
                <a:latin typeface="Times New Roman" pitchFamily="18" charset="0"/>
                <a:cs typeface="Times New Roman" pitchFamily="18" charset="0"/>
              </a:rPr>
              <a:t>Циклограмма работы на неделю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7239000" cy="962998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Анализ работы соц. педагога за прошлый учебный год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Анализируя работу социального педагога за _________ (прошлый учебный год)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можно выявить ряд проблем, которые возникают в процессе работы: 1.,2, 3,   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(исходя из выявленных проблем, необходимо сформулировать цель и задачи работы на следующий учебный год)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Цель работы ___________________________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Задачи работы социального педагога на _________ (нынешний учебный год) учебный год: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Статистический анализ предполагает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(формы см. в перечне документов)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Сведения о посещаемости учащихся образовательного учреждения –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форма№1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Анализ пропущенных уроков за год –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форма №2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Анализ неуспевающих учащихся за четверть –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форма №3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Статистические данные о трудных подростках за учебный год –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форма №4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 2" pitchFamily="18" charset="2"/>
              <a:buNone/>
            </a:pPr>
            <a:endParaRPr lang="ru-RU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857232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i="1" u="sng" dirty="0" smtClean="0">
                <a:latin typeface="Times New Roman" pitchFamily="18" charset="0"/>
                <a:cs typeface="Times New Roman" pitchFamily="18" charset="0"/>
              </a:rPr>
              <a:t>2.Планы работы социального педагога на учебный год и летний период, в который включена совместная работа с администрацией школы, психологом, классными руководителями, медицинским работником, родительским комитетом и др.)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1428750"/>
            <a:ext cx="8572500" cy="5214938"/>
          </a:xfrm>
        </p:spPr>
        <p:txBody>
          <a:bodyPr>
            <a:normAutofit fontScale="55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ru-RU" sz="33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План работы социального педагога на _____ учебный год, должен включать: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. Цели и задачи;</a:t>
            </a:r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.	Функции;</a:t>
            </a:r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Направления работы: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1. Социально-педагогическое исследование с целью выявления социальных и личностных проблем детей всех возрастов (диагностика, сбор информации по всеобучу);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2. Социально- правовое;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3. Обеспечение социально-педагогической поддержки семье в формировании личности учащегося;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4. Консультативное;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5. Профилактическое;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6. Содействие созданию педагогически ориентированной среды для оптимального развития личности ребенка;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7. Поддержка социально ценной деятельности детей и подростков (возможна в виде </a:t>
            </a:r>
            <a:r>
              <a:rPr lang="ru-RU" sz="3300" b="1" dirty="0" err="1" smtClean="0">
                <a:latin typeface="Times New Roman" pitchFamily="18" charset="0"/>
                <a:cs typeface="Times New Roman" pitchFamily="18" charset="0"/>
              </a:rPr>
              <a:t>волонтёрства</a:t>
            </a: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, проектной деятельности);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8. Методическое.</a:t>
            </a:r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ru-RU" sz="2400" b="1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ru-RU" sz="24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ru-RU" sz="24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ru-RU" sz="24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ru-RU" sz="2400" b="1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ru-RU" sz="24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ru-RU" sz="24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ru-RU" sz="24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ru-RU" sz="24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ru-RU" sz="2400" b="1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дополнение к основному плану: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План взаимодействия соц. педагога с детьми, родителями, кл. руководителями состоящими на всех видах учета;</a:t>
            </a:r>
          </a:p>
          <a:p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Координационный план работы с детьми группы риска;</a:t>
            </a:r>
          </a:p>
          <a:p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Индивидуальный план работы с учащимися;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(На каждого учащегося состоящего на учете в ВШУ, КДН, ПДН должен быть  разработан план индивидуально профилактической работы)</a:t>
            </a:r>
          </a:p>
          <a:p>
            <a:endParaRPr lang="ru-RU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642942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План индивидуально профилактической работы предполагает: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625" y="1000125"/>
          <a:ext cx="7186613" cy="56562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6480"/>
                <a:gridCol w="4006948"/>
                <a:gridCol w="1428760"/>
                <a:gridCol w="1214446"/>
              </a:tblGrid>
              <a:tr h="542569"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№ </a:t>
                      </a:r>
                      <a:r>
                        <a:rPr lang="ru-RU" sz="1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</a:t>
                      </a: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ru-RU" sz="14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Направление, содержание работы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Сроки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Ответственный</a:t>
                      </a:r>
                      <a:endParaRPr lang="ru-RU" sz="1400" dirty="0"/>
                    </a:p>
                  </a:txBody>
                  <a:tcPr/>
                </a:tc>
              </a:tr>
              <a:tr h="319158"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Организационная работа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124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Составить банк данных на учащегося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 </a:t>
                      </a:r>
                      <a:r>
                        <a:rPr lang="ru-RU" sz="1400" dirty="0" err="1" smtClean="0"/>
                        <a:t>теч</a:t>
                      </a:r>
                      <a:r>
                        <a:rPr lang="ru-RU" sz="1400" dirty="0" smtClean="0"/>
                        <a:t>. года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Соц. </a:t>
                      </a:r>
                      <a:r>
                        <a:rPr lang="ru-RU" sz="1400" dirty="0" err="1" smtClean="0"/>
                        <a:t>пед</a:t>
                      </a:r>
                      <a:r>
                        <a:rPr lang="ru-RU" sz="1400" dirty="0" smtClean="0"/>
                        <a:t>.</a:t>
                      </a:r>
                      <a:endParaRPr lang="ru-RU" sz="1400" dirty="0"/>
                    </a:p>
                  </a:txBody>
                  <a:tcPr/>
                </a:tc>
              </a:tr>
              <a:tr h="137228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Создать условия для индивидуальных бесед с учащейся классному руководителю, психологу, социальному педагогу, инспектору ПДН.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В </a:t>
                      </a:r>
                      <a:r>
                        <a:rPr lang="ru-RU" sz="1400" dirty="0" err="1" smtClean="0"/>
                        <a:t>теч</a:t>
                      </a:r>
                      <a:r>
                        <a:rPr lang="ru-RU" sz="1400" dirty="0" smtClean="0"/>
                        <a:t>. Года (по графику)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Соц. </a:t>
                      </a:r>
                      <a:r>
                        <a:rPr lang="ru-RU" sz="1400" dirty="0" err="1" smtClean="0"/>
                        <a:t>пед</a:t>
                      </a:r>
                      <a:r>
                        <a:rPr lang="ru-RU" sz="1400" dirty="0" smtClean="0"/>
                        <a:t>.</a:t>
                      </a:r>
                      <a:endParaRPr lang="ru-RU" sz="1400" dirty="0"/>
                    </a:p>
                  </a:txBody>
                  <a:tcPr/>
                </a:tc>
              </a:tr>
              <a:tr h="319158"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Работа с родителями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92083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Своевременно информировать родителей учащегося о прогулах учебных занятий,  о проступках, нарушениях дисциплины.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В </a:t>
                      </a:r>
                      <a:r>
                        <a:rPr lang="ru-RU" sz="1400" dirty="0" err="1" smtClean="0"/>
                        <a:t>теч</a:t>
                      </a:r>
                      <a:r>
                        <a:rPr lang="ru-RU" sz="1400" dirty="0" smtClean="0"/>
                        <a:t>. года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Кл. рук.</a:t>
                      </a:r>
                      <a:endParaRPr lang="ru-RU" sz="1400" dirty="0"/>
                    </a:p>
                  </a:txBody>
                  <a:tcPr/>
                </a:tc>
              </a:tr>
              <a:tr h="542569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Обязать мать являться в школу не реже одного раза в четверть.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В </a:t>
                      </a:r>
                      <a:r>
                        <a:rPr lang="ru-RU" sz="1400" dirty="0" err="1" smtClean="0"/>
                        <a:t>теч</a:t>
                      </a:r>
                      <a:r>
                        <a:rPr lang="ru-RU" sz="1400" dirty="0" smtClean="0"/>
                        <a:t>. года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Кл. рук.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</a:tr>
              <a:tr h="115702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Предоставлять классному руководителю информацию о том, как ученик проводит выходные дни, досуг, занятия в вечернее время.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каждую учебную четверть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Кл. рук.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305</TotalTime>
  <Words>1367</Words>
  <PresentationFormat>Экран (4:3)</PresentationFormat>
  <Paragraphs>233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5</vt:i4>
      </vt:variant>
      <vt:variant>
        <vt:lpstr>Заголовки слайдов</vt:lpstr>
      </vt:variant>
      <vt:variant>
        <vt:i4>25</vt:i4>
      </vt:variant>
    </vt:vector>
  </HeadingPairs>
  <TitlesOfParts>
    <vt:vector size="36" baseType="lpstr">
      <vt:lpstr>Trebuchet MS</vt:lpstr>
      <vt:lpstr>Arial</vt:lpstr>
      <vt:lpstr>Wingdings 2</vt:lpstr>
      <vt:lpstr>Wingdings</vt:lpstr>
      <vt:lpstr>Calibri</vt:lpstr>
      <vt:lpstr>Times New Roman</vt:lpstr>
      <vt:lpstr>Изящная</vt:lpstr>
      <vt:lpstr>Изящная</vt:lpstr>
      <vt:lpstr>Изящная</vt:lpstr>
      <vt:lpstr>Изящная</vt:lpstr>
      <vt:lpstr>Изящная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Админ</cp:lastModifiedBy>
  <cp:revision>34</cp:revision>
  <dcterms:modified xsi:type="dcterms:W3CDTF">2013-03-12T13:38:35Z</dcterms:modified>
</cp:coreProperties>
</file>