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57"/>
  </p:notesMasterIdLst>
  <p:sldIdLst>
    <p:sldId id="256" r:id="rId3"/>
    <p:sldId id="257" r:id="rId4"/>
    <p:sldId id="298" r:id="rId5"/>
    <p:sldId id="258" r:id="rId6"/>
    <p:sldId id="300" r:id="rId7"/>
    <p:sldId id="263" r:id="rId8"/>
    <p:sldId id="304" r:id="rId9"/>
    <p:sldId id="346" r:id="rId10"/>
    <p:sldId id="305" r:id="rId11"/>
    <p:sldId id="264" r:id="rId12"/>
    <p:sldId id="349" r:id="rId13"/>
    <p:sldId id="348" r:id="rId14"/>
    <p:sldId id="350" r:id="rId15"/>
    <p:sldId id="321" r:id="rId16"/>
    <p:sldId id="301" r:id="rId17"/>
    <p:sldId id="326" r:id="rId18"/>
    <p:sldId id="352" r:id="rId19"/>
    <p:sldId id="275" r:id="rId20"/>
    <p:sldId id="322" r:id="rId21"/>
    <p:sldId id="273" r:id="rId22"/>
    <p:sldId id="323" r:id="rId23"/>
    <p:sldId id="262" r:id="rId24"/>
    <p:sldId id="325" r:id="rId25"/>
    <p:sldId id="279" r:id="rId26"/>
    <p:sldId id="324" r:id="rId27"/>
    <p:sldId id="361" r:id="rId28"/>
    <p:sldId id="365" r:id="rId29"/>
    <p:sldId id="272" r:id="rId30"/>
    <p:sldId id="327" r:id="rId31"/>
    <p:sldId id="271" r:id="rId32"/>
    <p:sldId id="328" r:id="rId33"/>
    <p:sldId id="299" r:id="rId34"/>
    <p:sldId id="329" r:id="rId35"/>
    <p:sldId id="270" r:id="rId36"/>
    <p:sldId id="330" r:id="rId37"/>
    <p:sldId id="302" r:id="rId38"/>
    <p:sldId id="331" r:id="rId39"/>
    <p:sldId id="303" r:id="rId40"/>
    <p:sldId id="332" r:id="rId41"/>
    <p:sldId id="367" r:id="rId42"/>
    <p:sldId id="368" r:id="rId43"/>
    <p:sldId id="333" r:id="rId44"/>
    <p:sldId id="307" r:id="rId45"/>
    <p:sldId id="334" r:id="rId46"/>
    <p:sldId id="310" r:id="rId47"/>
    <p:sldId id="337" r:id="rId48"/>
    <p:sldId id="320" r:id="rId49"/>
    <p:sldId id="339" r:id="rId50"/>
    <p:sldId id="359" r:id="rId51"/>
    <p:sldId id="360" r:id="rId52"/>
    <p:sldId id="344" r:id="rId53"/>
    <p:sldId id="354" r:id="rId54"/>
    <p:sldId id="356" r:id="rId55"/>
    <p:sldId id="358" r:id="rId5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ima" initials="D"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EA22E0"/>
    <a:srgbClr val="008000"/>
    <a:srgbClr val="660066"/>
    <a:srgbClr val="FF2C09"/>
    <a:srgbClr val="00FF00"/>
    <a:srgbClr val="0033CC"/>
    <a:srgbClr val="F37F4B"/>
    <a:srgbClr val="DE2222"/>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53" autoAdjust="0"/>
    <p:restoredTop sz="94579" autoAdjust="0"/>
  </p:normalViewPr>
  <p:slideViewPr>
    <p:cSldViewPr>
      <p:cViewPr varScale="1">
        <p:scale>
          <a:sx n="69" d="100"/>
          <a:sy n="69" d="100"/>
        </p:scale>
        <p:origin x="1446" y="72"/>
      </p:cViewPr>
      <p:guideLst>
        <p:guide orient="horz" pos="2160"/>
        <p:guide pos="2880"/>
      </p:guideLst>
    </p:cSldViewPr>
  </p:slideViewPr>
  <p:outlineViewPr>
    <p:cViewPr>
      <p:scale>
        <a:sx n="33" d="100"/>
        <a:sy n="33" d="100"/>
      </p:scale>
      <p:origin x="60" y="29640"/>
    </p:cViewPr>
  </p:outlineViewPr>
  <p:notesTextViewPr>
    <p:cViewPr>
      <p:scale>
        <a:sx n="100" d="100"/>
        <a:sy n="100" d="100"/>
      </p:scale>
      <p:origin x="0" y="0"/>
    </p:cViewPr>
  </p:notesTextViewPr>
  <p:sorterViewPr>
    <p:cViewPr>
      <p:scale>
        <a:sx n="66" d="100"/>
        <a:sy n="66" d="100"/>
      </p:scale>
      <p:origin x="0" y="321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F80292-D375-4FC6-9322-CD43B813DF2E}" type="datetimeFigureOut">
              <a:rPr lang="ru-RU" smtClean="0"/>
              <a:pPr/>
              <a:t>04.05.2020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A655C4-9189-40EA-9449-C7361432772A}" type="slidenum">
              <a:rPr lang="ru-RU" smtClean="0"/>
              <a:pPr/>
              <a:t>‹#›</a:t>
            </a:fld>
            <a:endParaRPr lang="ru-RU"/>
          </a:p>
        </p:txBody>
      </p:sp>
    </p:spTree>
    <p:extLst>
      <p:ext uri="{BB962C8B-B14F-4D97-AF65-F5344CB8AC3E}">
        <p14:creationId xmlns:p14="http://schemas.microsoft.com/office/powerpoint/2010/main" val="3457143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ABA0CD-0A95-4F14-8BE3-1A59D92F0E15}" type="datetimeFigureOut">
              <a:rPr lang="ru-RU" smtClean="0"/>
              <a:pPr/>
              <a:t>04.05.2020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0F08AE3-C74B-40EA-A036-B163DBC88F1F}"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ABA0CD-0A95-4F14-8BE3-1A59D92F0E15}" type="datetimeFigureOut">
              <a:rPr lang="ru-RU" smtClean="0"/>
              <a:pPr/>
              <a:t>04.05.2020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0F08AE3-C74B-40EA-A036-B163DBC88F1F}"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ABA0CD-0A95-4F14-8BE3-1A59D92F0E15}" type="datetimeFigureOut">
              <a:rPr lang="ru-RU" smtClean="0"/>
              <a:pPr/>
              <a:t>04.05.2020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0F08AE3-C74B-40EA-A036-B163DBC88F1F}"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ABA0CD-0A95-4F14-8BE3-1A59D92F0E15}" type="datetimeFigureOut">
              <a:rPr lang="ru-RU" smtClean="0"/>
              <a:pPr/>
              <a:t>04.05.2020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0F08AE3-C74B-40EA-A036-B163DBC88F1F}"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ABA0CD-0A95-4F14-8BE3-1A59D92F0E15}" type="datetimeFigureOut">
              <a:rPr lang="ru-RU" smtClean="0"/>
              <a:pPr/>
              <a:t>04.05.2020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0F08AE3-C74B-40EA-A036-B163DBC88F1F}"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ABA0CD-0A95-4F14-8BE3-1A59D92F0E15}" type="datetimeFigureOut">
              <a:rPr lang="ru-RU" smtClean="0"/>
              <a:pPr/>
              <a:t>04.05.2020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0F08AE3-C74B-40EA-A036-B163DBC88F1F}"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ABA0CD-0A95-4F14-8BE3-1A59D92F0E15}" type="datetimeFigureOut">
              <a:rPr lang="ru-RU" smtClean="0"/>
              <a:pPr/>
              <a:t>04.05.2020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0F08AE3-C74B-40EA-A036-B163DBC88F1F}"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ABA0CD-0A95-4F14-8BE3-1A59D92F0E15}" type="datetimeFigureOut">
              <a:rPr lang="ru-RU" smtClean="0"/>
              <a:pPr/>
              <a:t>04.05.2020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0F08AE3-C74B-40EA-A036-B163DBC88F1F}"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ABA0CD-0A95-4F14-8BE3-1A59D92F0E15}" type="datetimeFigureOut">
              <a:rPr lang="ru-RU" smtClean="0"/>
              <a:pPr/>
              <a:t>04.05.2020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0F08AE3-C74B-40EA-A036-B163DBC88F1F}"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ABA0CD-0A95-4F14-8BE3-1A59D92F0E15}" type="datetimeFigureOut">
              <a:rPr lang="ru-RU" smtClean="0"/>
              <a:pPr/>
              <a:t>04.05.2020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0F08AE3-C74B-40EA-A036-B163DBC88F1F}"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ABA0CD-0A95-4F14-8BE3-1A59D92F0E15}" type="datetimeFigureOut">
              <a:rPr lang="ru-RU" smtClean="0"/>
              <a:pPr/>
              <a:t>04.05.2020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0F08AE3-C74B-40EA-A036-B163DBC88F1F}"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CC3399"/>
            </a:gs>
            <a:gs pos="25000">
              <a:srgbClr val="FF6633"/>
            </a:gs>
            <a:gs pos="50000">
              <a:srgbClr val="FFFF00"/>
            </a:gs>
            <a:gs pos="75000">
              <a:srgbClr val="15C5DD"/>
            </a:gs>
            <a:gs pos="100000">
              <a:srgbClr val="0033CC"/>
            </a:gs>
          </a:gsLst>
          <a:lin ang="54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ABA0CD-0A95-4F14-8BE3-1A59D92F0E15}" type="datetimeFigureOut">
              <a:rPr lang="ru-RU" smtClean="0"/>
              <a:pPr/>
              <a:t>04.05.2020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F08AE3-C74B-40EA-A036-B163DBC88F1F}"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WallpapersMania.nnm.ru]_vol50-007.jpg"/>
          <p:cNvPicPr>
            <a:picLocks noChangeAspect="1"/>
          </p:cNvPicPr>
          <p:nvPr/>
        </p:nvPicPr>
        <p:blipFill>
          <a:blip r:embed="rId2" cstate="print"/>
          <a:stretch>
            <a:fillRect/>
          </a:stretch>
        </p:blipFill>
        <p:spPr>
          <a:xfrm>
            <a:off x="0" y="-18629"/>
            <a:ext cx="9144000" cy="6858001"/>
          </a:xfrm>
          <a:prstGeom prst="rect">
            <a:avLst/>
          </a:prstGeom>
        </p:spPr>
      </p:pic>
      <p:sp>
        <p:nvSpPr>
          <p:cNvPr id="2" name="Заголовок 1"/>
          <p:cNvSpPr>
            <a:spLocks noGrp="1"/>
          </p:cNvSpPr>
          <p:nvPr>
            <p:ph type="ctrTitle"/>
          </p:nvPr>
        </p:nvSpPr>
        <p:spPr>
          <a:xfrm>
            <a:off x="467544" y="1"/>
            <a:ext cx="7772400" cy="2204863"/>
          </a:xfrm>
        </p:spPr>
        <p:txBody>
          <a:bodyPr>
            <a:noAutofit/>
          </a:bodyPr>
          <a:lstStyle/>
          <a:p>
            <a:endParaRPr lang="ru-RU" sz="2400" b="1" dirty="0">
              <a:ln w="17780" cmpd="sng">
                <a:solidFill>
                  <a:srgbClr val="FFFFFF"/>
                </a:solidFill>
                <a:prstDash val="solid"/>
                <a:miter lim="800000"/>
              </a:ln>
              <a:solidFill>
                <a:srgbClr val="0000CC"/>
              </a:solidFill>
              <a:effectLst>
                <a:outerShdw blurRad="50800" algn="tl" rotWithShape="0">
                  <a:srgbClr val="000000"/>
                </a:outerShdw>
              </a:effectLst>
              <a:latin typeface="Segoe Print" pitchFamily="2" charset="0"/>
            </a:endParaRPr>
          </a:p>
        </p:txBody>
      </p:sp>
      <p:sp>
        <p:nvSpPr>
          <p:cNvPr id="3" name="Подзаголовок 2"/>
          <p:cNvSpPr>
            <a:spLocks noGrp="1"/>
          </p:cNvSpPr>
          <p:nvPr>
            <p:ph type="subTitle" idx="1"/>
          </p:nvPr>
        </p:nvSpPr>
        <p:spPr>
          <a:xfrm>
            <a:off x="827584" y="2420888"/>
            <a:ext cx="7128792" cy="3024336"/>
          </a:xfrm>
        </p:spPr>
        <p:txBody>
          <a:bodyPr>
            <a:prstTxWarp prst="textWave4">
              <a:avLst/>
            </a:prstTxWarp>
            <a:normAutofit/>
            <a:scene3d>
              <a:camera prst="orthographicFront"/>
              <a:lightRig rig="glow" dir="tl">
                <a:rot lat="0" lon="0" rev="5400000"/>
              </a:lightRig>
            </a:scene3d>
            <a:sp3d contourW="12700">
              <a:bevelT w="25400" h="25400"/>
              <a:contourClr>
                <a:schemeClr val="accent6">
                  <a:shade val="73000"/>
                </a:schemeClr>
              </a:contourClr>
            </a:sp3d>
          </a:bodyPr>
          <a:lstStyle/>
          <a:p>
            <a:r>
              <a:rPr lang="ru-RU" sz="3600" b="1" dirty="0" smtClean="0">
                <a:ln w="11430">
                  <a:solidFill>
                    <a:schemeClr val="tx1"/>
                  </a:solidFill>
                </a:ln>
                <a:solidFill>
                  <a:srgbClr val="C00000"/>
                </a:solidFill>
                <a:effectLst>
                  <a:outerShdw blurRad="38100" dist="38100" dir="2700000" algn="tl">
                    <a:srgbClr val="000000">
                      <a:alpha val="43137"/>
                    </a:srgbClr>
                  </a:outerShdw>
                </a:effectLst>
                <a:latin typeface="DoloresCyr Black" pitchFamily="82" charset="0"/>
              </a:rPr>
              <a:t>Нетрадиционные</a:t>
            </a:r>
            <a:r>
              <a:rPr lang="ru-RU" sz="3600" b="1" dirty="0" smtClean="0">
                <a:ln w="11430">
                  <a:solidFill>
                    <a:schemeClr val="tx1"/>
                  </a:solidFill>
                </a:ln>
                <a:solidFill>
                  <a:srgbClr val="660066"/>
                </a:solidFill>
                <a:effectLst>
                  <a:outerShdw blurRad="38100" dist="38100" dir="2700000" algn="tl">
                    <a:srgbClr val="000000">
                      <a:alpha val="43137"/>
                    </a:srgbClr>
                  </a:outerShdw>
                </a:effectLst>
                <a:latin typeface="DoloresCyr Black" pitchFamily="82" charset="0"/>
              </a:rPr>
              <a:t> </a:t>
            </a:r>
          </a:p>
          <a:p>
            <a:r>
              <a:rPr lang="ru-RU" sz="3600" b="1" dirty="0" smtClean="0">
                <a:ln w="11430">
                  <a:solidFill>
                    <a:schemeClr val="tx1"/>
                  </a:solidFill>
                </a:ln>
                <a:solidFill>
                  <a:srgbClr val="C00000"/>
                </a:solidFill>
                <a:effectLst>
                  <a:outerShdw blurRad="38100" dist="38100" dir="2700000" algn="tl">
                    <a:srgbClr val="000000">
                      <a:alpha val="43137"/>
                    </a:srgbClr>
                  </a:outerShdw>
                </a:effectLst>
                <a:latin typeface="DoloresCyr Black" pitchFamily="82" charset="0"/>
              </a:rPr>
              <a:t>техники рисования</a:t>
            </a:r>
          </a:p>
          <a:p>
            <a:endParaRPr lang="ru-RU" b="1" dirty="0" smtClean="0">
              <a:ln w="11430">
                <a:solidFill>
                  <a:schemeClr val="tx1"/>
                </a:solidFill>
              </a:ln>
              <a:solidFill>
                <a:srgbClr val="C00000"/>
              </a:solidFill>
              <a:effectLst>
                <a:outerShdw blurRad="38100" dist="38100" dir="2700000" algn="tl">
                  <a:srgbClr val="000000">
                    <a:alpha val="43137"/>
                  </a:srgbClr>
                </a:outerShdw>
              </a:effectLst>
              <a:latin typeface="DoloresCyr Black" pitchFamily="82" charset="0"/>
            </a:endParaRPr>
          </a:p>
          <a:p>
            <a:endParaRPr lang="ru-RU" sz="1800" b="1" dirty="0">
              <a:ln w="11430">
                <a:solidFill>
                  <a:schemeClr val="tx1"/>
                </a:solidFill>
              </a:ln>
              <a:solidFill>
                <a:srgbClr val="0000CC"/>
              </a:solidFill>
              <a:effectLst>
                <a:outerShdw blurRad="38100" dist="38100" dir="2700000" algn="tl">
                  <a:srgbClr val="000000">
                    <a:alpha val="43137"/>
                  </a:srgbClr>
                </a:outerShdw>
              </a:effectLst>
              <a:latin typeface="Gabriola" panose="04040605051002020D02" pitchFamily="82" charset="0"/>
              <a:ea typeface="Ebrima" panose="02000000000000000000" pitchFamily="2" charset="0"/>
              <a:cs typeface="Arabic Typesetting" panose="03020402040406030203" pitchFamily="66" charset="-78"/>
            </a:endParaRPr>
          </a:p>
        </p:txBody>
      </p:sp>
      <p:pic>
        <p:nvPicPr>
          <p:cNvPr id="8" name="Рисунок 7" descr="83356878_large_oillica.gif"/>
          <p:cNvPicPr>
            <a:picLocks noChangeAspect="1"/>
          </p:cNvPicPr>
          <p:nvPr/>
        </p:nvPicPr>
        <p:blipFill>
          <a:blip r:embed="rId3" cstate="email"/>
          <a:stretch>
            <a:fillRect/>
          </a:stretch>
        </p:blipFill>
        <p:spPr>
          <a:xfrm>
            <a:off x="6876256" y="486222"/>
            <a:ext cx="2101913" cy="1886314"/>
          </a:xfrm>
          <a:prstGeom prst="rect">
            <a:avLst/>
          </a:prstGeom>
        </p:spPr>
      </p:pic>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WallpapersMania.nnm.ru]_vol126-031.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a:xfrm>
            <a:off x="467544" y="332656"/>
            <a:ext cx="8229600" cy="5544616"/>
          </a:xfrm>
        </p:spPr>
        <p:txBody>
          <a:bodyPr>
            <a:normAutofit fontScale="90000"/>
          </a:bodyPr>
          <a:lstStyle/>
          <a:p>
            <a:pPr algn="l"/>
            <a:r>
              <a:rPr lang="ru-RU" sz="38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     Оттиск печатками                </a:t>
            </a:r>
            <a:br>
              <a:rPr lang="ru-RU" sz="38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br>
            <a:r>
              <a:rPr lang="ru-RU" sz="38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     </a:t>
            </a:r>
            <a:br>
              <a:rPr lang="ru-RU" sz="38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br>
            <a:r>
              <a:rPr lang="ru-RU" sz="2400" b="1" dirty="0" smtClean="0">
                <a:solidFill>
                  <a:srgbClr val="C00000"/>
                </a:solidFill>
                <a:latin typeface="DoloresCyr Black" pitchFamily="82" charset="0"/>
              </a:rPr>
              <a:t/>
            </a:r>
            <a:br>
              <a:rPr lang="ru-RU" sz="2400" b="1" dirty="0" smtClean="0">
                <a:solidFill>
                  <a:srgbClr val="C00000"/>
                </a:solidFill>
                <a:latin typeface="DoloresCyr Black" pitchFamily="82" charset="0"/>
              </a:rPr>
            </a:br>
            <a:r>
              <a:rPr lang="ru-RU" sz="2400" b="1" u="sng" dirty="0" smtClean="0">
                <a:latin typeface="Segoe Print" pitchFamily="2" charset="0"/>
              </a:rPr>
              <a:t>Возраст: </a:t>
            </a:r>
            <a:r>
              <a:rPr lang="ru-RU" sz="2400" b="1" i="1" dirty="0" smtClean="0">
                <a:latin typeface="Segoe Print" pitchFamily="2" charset="0"/>
              </a:rPr>
              <a:t>от трех лет.</a:t>
            </a:r>
            <a:br>
              <a:rPr lang="ru-RU" sz="2400" b="1" i="1" dirty="0" smtClean="0">
                <a:latin typeface="Segoe Print" pitchFamily="2" charset="0"/>
              </a:rPr>
            </a:br>
            <a:r>
              <a:rPr lang="ru-RU" sz="2400" b="1" u="sng" dirty="0" smtClean="0">
                <a:latin typeface="Segoe Print" pitchFamily="2" charset="0"/>
              </a:rPr>
              <a:t>Средства выразительности: </a:t>
            </a:r>
            <a:r>
              <a:rPr lang="ru-RU" sz="2400" b="1" i="1" dirty="0" smtClean="0">
                <a:latin typeface="Segoe Print" pitchFamily="2" charset="0"/>
              </a:rPr>
              <a:t>пятно, фактура, цвет.</a:t>
            </a:r>
            <a:br>
              <a:rPr lang="ru-RU" sz="2400" b="1" i="1" dirty="0" smtClean="0">
                <a:latin typeface="Segoe Print" pitchFamily="2" charset="0"/>
              </a:rPr>
            </a:br>
            <a:r>
              <a:rPr lang="ru-RU" sz="2400" b="1" i="1" dirty="0" smtClean="0">
                <a:latin typeface="Segoe Print" pitchFamily="2" charset="0"/>
              </a:rPr>
              <a:t> </a:t>
            </a:r>
            <a:br>
              <a:rPr lang="ru-RU" sz="2400" b="1" i="1" dirty="0" smtClean="0">
                <a:latin typeface="Segoe Print" pitchFamily="2" charset="0"/>
              </a:rPr>
            </a:br>
            <a:r>
              <a:rPr lang="ru-RU" sz="2400" b="1" u="sng" dirty="0" smtClean="0">
                <a:latin typeface="Segoe Print" pitchFamily="2" charset="0"/>
              </a:rPr>
              <a:t>Материалы:</a:t>
            </a:r>
            <a:r>
              <a:rPr lang="ru-RU" sz="2400" b="1" i="1" dirty="0" smtClean="0">
                <a:latin typeface="Segoe Print" pitchFamily="2" charset="0"/>
              </a:rPr>
              <a:t> мисочка либо пластиковая коробочка, в которую вложена штемпельная подушка из тонкого поролона, пропитанного гуашью, плотная бумага любого цвета и размера, печатки. </a:t>
            </a:r>
            <a:br>
              <a:rPr lang="ru-RU" sz="2400" b="1" i="1" dirty="0" smtClean="0">
                <a:latin typeface="Segoe Print" pitchFamily="2" charset="0"/>
              </a:rPr>
            </a:br>
            <a:r>
              <a:rPr lang="ru-RU" sz="2400" b="1" u="sng" dirty="0" smtClean="0">
                <a:latin typeface="Segoe Print" pitchFamily="2" charset="0"/>
              </a:rPr>
              <a:t>Способ получения изображения: </a:t>
            </a:r>
            <a:r>
              <a:rPr lang="ru-RU" sz="2400" b="1" i="1" dirty="0" smtClean="0">
                <a:latin typeface="Segoe Print" pitchFamily="2" charset="0"/>
              </a:rPr>
              <a:t>ребенок прижимает печатку к штемпельной подушке с краской и наносит оттиск на бумагу. Для получения другого цвета меняются и мисочка и печатка.</a:t>
            </a:r>
            <a:r>
              <a:rPr lang="ru-RU" sz="2400" b="1" dirty="0" smtClean="0">
                <a:latin typeface="Segoe Print" pitchFamily="2" charset="0"/>
              </a:rPr>
              <a:t/>
            </a:r>
            <a:br>
              <a:rPr lang="ru-RU" sz="2400" b="1" dirty="0" smtClean="0">
                <a:latin typeface="Segoe Print" pitchFamily="2" charset="0"/>
              </a:rPr>
            </a:br>
            <a:endParaRPr lang="ru-RU" sz="2200" dirty="0">
              <a:latin typeface="Segoe Print" pitchFamily="2" charset="0"/>
            </a:endParaRPr>
          </a:p>
        </p:txBody>
      </p:sp>
    </p:spTree>
  </p:cSld>
  <p:clrMapOvr>
    <a:masterClrMapping/>
  </p:clrMapOvr>
  <p:transition>
    <p:pull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WallpapersMania.nnm.ru]_vol51-008.jpg"/>
          <p:cNvPicPr>
            <a:picLocks noChangeAspect="1"/>
          </p:cNvPicPr>
          <p:nvPr/>
        </p:nvPicPr>
        <p:blipFill>
          <a:blip r:embed="rId2" cstate="print"/>
          <a:stretch>
            <a:fillRect/>
          </a:stretch>
        </p:blipFill>
        <p:spPr>
          <a:xfrm>
            <a:off x="0" y="-1"/>
            <a:ext cx="9144000" cy="6858001"/>
          </a:xfrm>
          <a:prstGeom prst="rect">
            <a:avLst/>
          </a:prstGeom>
        </p:spPr>
      </p:pic>
      <p:pic>
        <p:nvPicPr>
          <p:cNvPr id="3" name="Picture 2" descr="C:\Users\Татьяна\Downloads\печати.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061" y="404665"/>
            <a:ext cx="3486843" cy="26119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http://www.maam.ru/upload/blogs/detsad-40460-141233547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09231" y="2564904"/>
            <a:ext cx="5314950" cy="398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1818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WallpapersMania.nnm.ru]_vol51-008.jpg"/>
          <p:cNvPicPr>
            <a:picLocks noChangeAspect="1"/>
          </p:cNvPicPr>
          <p:nvPr/>
        </p:nvPicPr>
        <p:blipFill>
          <a:blip r:embed="rId2" cstate="print"/>
          <a:stretch>
            <a:fillRect/>
          </a:stretch>
        </p:blipFill>
        <p:spPr>
          <a:xfrm>
            <a:off x="0" y="-1"/>
            <a:ext cx="9144000" cy="6858001"/>
          </a:xfrm>
          <a:prstGeom prst="rect">
            <a:avLst/>
          </a:prstGeom>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67544" y="825893"/>
            <a:ext cx="4392488" cy="5856651"/>
          </a:xfrm>
          <a:prstGeom prst="rect">
            <a:avLst/>
          </a:prstGeom>
          <a:noFill/>
        </p:spPr>
      </p:pic>
      <p:pic>
        <p:nvPicPr>
          <p:cNvPr id="5" name="Рисунок 4" descr="83356878_large_oillica.gif"/>
          <p:cNvPicPr>
            <a:picLocks noChangeAspect="1"/>
          </p:cNvPicPr>
          <p:nvPr/>
        </p:nvPicPr>
        <p:blipFill>
          <a:blip r:embed="rId4" cstate="email"/>
          <a:stretch>
            <a:fillRect/>
          </a:stretch>
        </p:blipFill>
        <p:spPr>
          <a:xfrm>
            <a:off x="6804248" y="116632"/>
            <a:ext cx="2101913" cy="1886314"/>
          </a:xfrm>
          <a:prstGeom prst="rect">
            <a:avLst/>
          </a:prstGeom>
        </p:spPr>
      </p:pic>
    </p:spTree>
    <p:extLst>
      <p:ext uri="{BB962C8B-B14F-4D97-AF65-F5344CB8AC3E}">
        <p14:creationId xmlns:p14="http://schemas.microsoft.com/office/powerpoint/2010/main" val="34501402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28998"/>
            <a:ext cx="9144000" cy="6858001"/>
          </a:xfrm>
          <a:prstGeom prst="rect">
            <a:avLst/>
          </a:prstGeom>
        </p:spPr>
      </p:pic>
    </p:spTree>
    <p:extLst>
      <p:ext uri="{BB962C8B-B14F-4D97-AF65-F5344CB8AC3E}">
        <p14:creationId xmlns:p14="http://schemas.microsoft.com/office/powerpoint/2010/main" val="6105495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WallpapersMania.nnm.ru]_vol51-008.jpg"/>
          <p:cNvPicPr>
            <a:picLocks noChangeAspect="1"/>
          </p:cNvPicPr>
          <p:nvPr/>
        </p:nvPicPr>
        <p:blipFill>
          <a:blip r:embed="rId2" cstate="print"/>
          <a:stretch>
            <a:fillRect/>
          </a:stretch>
        </p:blipFill>
        <p:spPr>
          <a:xfrm>
            <a:off x="0" y="-1"/>
            <a:ext cx="9144000" cy="6858001"/>
          </a:xfrm>
          <a:prstGeom prst="rect">
            <a:avLst/>
          </a:prstGeom>
        </p:spPr>
      </p:pic>
      <p:pic>
        <p:nvPicPr>
          <p:cNvPr id="7170" name="Picture 2" descr="D:\СЕМЬЯ\мамина папка\1.jpg"/>
          <p:cNvPicPr>
            <a:picLocks noChangeAspect="1" noChangeArrowheads="1"/>
          </p:cNvPicPr>
          <p:nvPr/>
        </p:nvPicPr>
        <p:blipFill>
          <a:blip r:embed="rId3" cstate="print"/>
          <a:srcRect/>
          <a:stretch>
            <a:fillRect/>
          </a:stretch>
        </p:blipFill>
        <p:spPr bwMode="auto">
          <a:xfrm>
            <a:off x="5076056" y="1196752"/>
            <a:ext cx="3802470" cy="5305772"/>
          </a:xfrm>
          <a:prstGeom prst="rect">
            <a:avLst/>
          </a:prstGeom>
          <a:noFill/>
        </p:spPr>
      </p:pic>
      <p:pic>
        <p:nvPicPr>
          <p:cNvPr id="7171" name="Picture 3" descr="D:\СЕМЬЯ\мамина папка\2.jpg"/>
          <p:cNvPicPr>
            <a:picLocks noChangeAspect="1" noChangeArrowheads="1"/>
          </p:cNvPicPr>
          <p:nvPr/>
        </p:nvPicPr>
        <p:blipFill>
          <a:blip r:embed="rId4" cstate="print"/>
          <a:srcRect/>
          <a:stretch>
            <a:fillRect/>
          </a:stretch>
        </p:blipFill>
        <p:spPr bwMode="auto">
          <a:xfrm>
            <a:off x="395536" y="332656"/>
            <a:ext cx="4114213" cy="5089748"/>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WallpapersMania.nnm.ru]_vol126-031.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a:xfrm>
            <a:off x="323528" y="2348880"/>
            <a:ext cx="8229600" cy="3600400"/>
          </a:xfrm>
        </p:spPr>
        <p:txBody>
          <a:bodyPr>
            <a:noAutofit/>
          </a:bodyPr>
          <a:lstStyle/>
          <a:p>
            <a:pPr algn="l"/>
            <a:r>
              <a:rPr lang="ru-RU" sz="2200" b="1" u="sng" dirty="0" smtClean="0">
                <a:latin typeface="Segoe Print" pitchFamily="2" charset="0"/>
              </a:rPr>
              <a:t>Возраст: </a:t>
            </a:r>
            <a:r>
              <a:rPr lang="ru-RU" sz="2200" b="1" i="1" dirty="0" smtClean="0">
                <a:latin typeface="Segoe Print" pitchFamily="2" charset="0"/>
              </a:rPr>
              <a:t>от 3 лет.</a:t>
            </a:r>
            <a:br>
              <a:rPr lang="ru-RU" sz="2200" b="1" i="1" dirty="0" smtClean="0">
                <a:latin typeface="Segoe Print" pitchFamily="2" charset="0"/>
              </a:rPr>
            </a:br>
            <a:r>
              <a:rPr lang="ru-RU" sz="2200" b="1" u="sng" dirty="0" smtClean="0">
                <a:latin typeface="Segoe Print" pitchFamily="2" charset="0"/>
              </a:rPr>
              <a:t>Средства выразительности: </a:t>
            </a:r>
            <a:r>
              <a:rPr lang="ru-RU" sz="2200" b="1" i="1" dirty="0" smtClean="0">
                <a:latin typeface="Segoe Print" pitchFamily="2" charset="0"/>
              </a:rPr>
              <a:t>пятно, фактура, цвет.</a:t>
            </a:r>
            <a:br>
              <a:rPr lang="ru-RU" sz="2200" b="1" i="1" dirty="0" smtClean="0">
                <a:latin typeface="Segoe Print" pitchFamily="2" charset="0"/>
              </a:rPr>
            </a:br>
            <a:r>
              <a:rPr lang="ru-RU" sz="2200" b="1" u="sng" dirty="0" smtClean="0">
                <a:latin typeface="Segoe Print" pitchFamily="2" charset="0"/>
              </a:rPr>
              <a:t>Материалы:</a:t>
            </a:r>
            <a:r>
              <a:rPr lang="ru-RU" sz="2200" b="1" i="1" dirty="0" smtClean="0">
                <a:latin typeface="Segoe Print" pitchFamily="2" charset="0"/>
              </a:rPr>
              <a:t> блюдце либо пластиковая коробочка, в которую вложена штемпельная подушка из тонкого поролона, пропитанного гуашью, плотная бумага любого цвета и размера, смятая бумага.</a:t>
            </a:r>
            <a:br>
              <a:rPr lang="ru-RU" sz="2200" b="1" i="1" dirty="0" smtClean="0">
                <a:latin typeface="Segoe Print" pitchFamily="2" charset="0"/>
              </a:rPr>
            </a:br>
            <a:r>
              <a:rPr lang="ru-RU" sz="2200" b="1" u="sng" dirty="0" smtClean="0">
                <a:latin typeface="Segoe Print" pitchFamily="2" charset="0"/>
              </a:rPr>
              <a:t>Способ получения изображения: </a:t>
            </a:r>
            <a:r>
              <a:rPr lang="ru-RU" sz="2200" b="1" i="1" dirty="0" smtClean="0">
                <a:latin typeface="Segoe Print" pitchFamily="2" charset="0"/>
              </a:rPr>
              <a:t>ребенок прижимает ватную палочку или карандаш к штемпельной подушке с краской и наносит оттиск на бумагу. Чтобы получить другой цвет, меняются и блюдце и смятая бумага.</a:t>
            </a:r>
            <a:endParaRPr lang="ru-RU" sz="2200" b="1" i="1" dirty="0">
              <a:latin typeface="Segoe Print" pitchFamily="2" charset="0"/>
            </a:endParaRPr>
          </a:p>
        </p:txBody>
      </p:sp>
      <p:sp>
        <p:nvSpPr>
          <p:cNvPr id="9217" name="Rectangle 1"/>
          <p:cNvSpPr>
            <a:spLocks noChangeArrowheads="1"/>
          </p:cNvSpPr>
          <p:nvPr/>
        </p:nvSpPr>
        <p:spPr bwMode="auto">
          <a:xfrm>
            <a:off x="179512" y="194882"/>
            <a:ext cx="8712968" cy="40010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3600" b="1" i="1" u="none" strike="noStrike" normalizeH="0" baseline="0"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ea typeface="Times New Roman" pitchFamily="18" charset="0"/>
                <a:cs typeface="Arial" pitchFamily="34" charset="0"/>
              </a:rPr>
              <a:t>Тампонирование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3600" b="1" i="1" u="none" strike="noStrike" normalizeH="0" baseline="0"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ea typeface="Times New Roman" pitchFamily="18" charset="0"/>
                <a:cs typeface="Arial" pitchFamily="34" charset="0"/>
              </a:rPr>
              <a:t>ватными палочками, карандашом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3600" b="1" i="1" u="none" strike="noStrike" normalizeH="0" baseline="0"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ru-RU" sz="3600" b="1" i="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3600" b="1" i="1" u="none" strike="noStrike" normalizeH="0" baseline="0"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3800" b="1" i="0" u="none" strike="noStrike" normalizeH="0" baseline="0"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cs typeface="Arial" pitchFamily="34" charset="0"/>
            </a:endParaRPr>
          </a:p>
        </p:txBody>
      </p:sp>
    </p:spTree>
  </p:cSld>
  <p:clrMapOvr>
    <a:masterClrMapping/>
  </p:clrMapOvr>
  <p:transition>
    <p:wheel spokes="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WallpapersMania.nnm.ru]_vol51-008.jpg"/>
          <p:cNvPicPr>
            <a:picLocks noChangeAspect="1"/>
          </p:cNvPicPr>
          <p:nvPr/>
        </p:nvPicPr>
        <p:blipFill>
          <a:blip r:embed="rId2" cstate="print"/>
          <a:stretch>
            <a:fillRect/>
          </a:stretch>
        </p:blipFill>
        <p:spPr>
          <a:xfrm>
            <a:off x="0" y="-1"/>
            <a:ext cx="9144000" cy="6858001"/>
          </a:xfrm>
          <a:prstGeom prst="rect">
            <a:avLst/>
          </a:prstGeom>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24819" y="1268760"/>
            <a:ext cx="4323735" cy="3240360"/>
          </a:xfrm>
          <a:prstGeom prst="rect">
            <a:avLst/>
          </a:prstGeom>
          <a:noFill/>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932040" y="1340768"/>
            <a:ext cx="3888432" cy="5123746"/>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WallpapersMania.nnm.ru]_vol51-008.jpg"/>
          <p:cNvPicPr>
            <a:picLocks noChangeAspect="1"/>
          </p:cNvPicPr>
          <p:nvPr/>
        </p:nvPicPr>
        <p:blipFill>
          <a:blip r:embed="rId2" cstate="print"/>
          <a:stretch>
            <a:fillRect/>
          </a:stretch>
        </p:blipFill>
        <p:spPr>
          <a:xfrm>
            <a:off x="0" y="-1"/>
            <a:ext cx="9144000" cy="6858001"/>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0562" y="77390"/>
            <a:ext cx="4512501" cy="3384376"/>
          </a:xfrm>
          <a:prstGeom prst="rect">
            <a:avLst/>
          </a:prstGeom>
          <a:noFill/>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583063" y="3429000"/>
            <a:ext cx="4572000" cy="3429000"/>
          </a:xfrm>
          <a:prstGeom prst="rect">
            <a:avLst/>
          </a:prstGeom>
          <a:noFill/>
        </p:spPr>
      </p:pic>
    </p:spTree>
    <p:extLst>
      <p:ext uri="{BB962C8B-B14F-4D97-AF65-F5344CB8AC3E}">
        <p14:creationId xmlns:p14="http://schemas.microsoft.com/office/powerpoint/2010/main" val="8622237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WallpapersMania.nnm.ru]_vol126-031.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a:xfrm>
            <a:off x="251520" y="836712"/>
            <a:ext cx="8445624" cy="4018458"/>
          </a:xfrm>
        </p:spPr>
        <p:txBody>
          <a:bodyPr>
            <a:normAutofit fontScale="90000"/>
          </a:bodyPr>
          <a:lstStyle/>
          <a:p>
            <a:pPr algn="l"/>
            <a:r>
              <a:rPr lang="ru-RU" sz="38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              Оттиск </a:t>
            </a:r>
            <a:br>
              <a:rPr lang="ru-RU" sz="38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br>
            <a:r>
              <a:rPr lang="ru-RU" sz="38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   пенопластом, поролоном</a:t>
            </a:r>
            <a:r>
              <a:rPr lang="ru-RU" sz="3800" b="1" dirty="0" smtClean="0">
                <a:ln w="12700">
                  <a:solidFill>
                    <a:schemeClr val="tx1"/>
                  </a:solidFill>
                  <a:prstDash val="solid"/>
                </a:ln>
                <a:solidFill>
                  <a:srgbClr val="FFFF00"/>
                </a:solidFill>
                <a:effectLst>
                  <a:outerShdw blurRad="41275" dist="20320" dir="1800000" algn="tl" rotWithShape="0">
                    <a:srgbClr val="000000">
                      <a:alpha val="40000"/>
                    </a:srgbClr>
                  </a:outerShdw>
                </a:effectLst>
                <a:latin typeface="DoloresCyr Black" pitchFamily="82" charset="0"/>
              </a:rPr>
              <a:t/>
            </a:r>
            <a:br>
              <a:rPr lang="ru-RU" sz="3800" b="1" dirty="0" smtClean="0">
                <a:ln w="12700">
                  <a:solidFill>
                    <a:schemeClr val="tx1"/>
                  </a:solidFill>
                  <a:prstDash val="solid"/>
                </a:ln>
                <a:solidFill>
                  <a:srgbClr val="FFFF00"/>
                </a:solidFill>
                <a:effectLst>
                  <a:outerShdw blurRad="41275" dist="20320" dir="1800000" algn="tl" rotWithShape="0">
                    <a:srgbClr val="000000">
                      <a:alpha val="40000"/>
                    </a:srgbClr>
                  </a:outerShdw>
                </a:effectLst>
                <a:latin typeface="DoloresCyr Black" pitchFamily="82" charset="0"/>
              </a:rPr>
            </a:br>
            <a:r>
              <a:rPr lang="ru-RU" sz="2400" b="1" dirty="0" smtClean="0"/>
              <a:t/>
            </a:r>
            <a:br>
              <a:rPr lang="ru-RU" sz="2400" b="1" dirty="0" smtClean="0"/>
            </a:br>
            <a:r>
              <a:rPr lang="ru-RU" sz="2400" b="1" u="sng" dirty="0" smtClean="0">
                <a:latin typeface="Segoe Print" pitchFamily="2" charset="0"/>
              </a:rPr>
              <a:t>Возраст:</a:t>
            </a:r>
            <a:r>
              <a:rPr lang="ru-RU" sz="2400" b="1" i="1" dirty="0" smtClean="0">
                <a:latin typeface="Segoe Print" pitchFamily="2" charset="0"/>
              </a:rPr>
              <a:t> от четырех лет.</a:t>
            </a:r>
            <a:br>
              <a:rPr lang="ru-RU" sz="2400" b="1" i="1" dirty="0" smtClean="0">
                <a:latin typeface="Segoe Print" pitchFamily="2" charset="0"/>
              </a:rPr>
            </a:br>
            <a:r>
              <a:rPr lang="ru-RU" sz="2400" b="1" u="sng" dirty="0" smtClean="0">
                <a:latin typeface="Segoe Print" pitchFamily="2" charset="0"/>
              </a:rPr>
              <a:t>Средства выразительности: </a:t>
            </a:r>
            <a:r>
              <a:rPr lang="ru-RU" sz="2400" b="1" i="1" dirty="0" smtClean="0">
                <a:latin typeface="Segoe Print" pitchFamily="2" charset="0"/>
              </a:rPr>
              <a:t>пятно, фактура, цвет.</a:t>
            </a:r>
            <a:br>
              <a:rPr lang="ru-RU" sz="2400" b="1" i="1" dirty="0" smtClean="0">
                <a:latin typeface="Segoe Print" pitchFamily="2" charset="0"/>
              </a:rPr>
            </a:br>
            <a:r>
              <a:rPr lang="ru-RU" sz="2400" b="1" u="sng" dirty="0" smtClean="0">
                <a:latin typeface="Segoe Print" pitchFamily="2" charset="0"/>
              </a:rPr>
              <a:t>Материалы:</a:t>
            </a:r>
            <a:r>
              <a:rPr lang="ru-RU" sz="2400" b="1" i="1" dirty="0" smtClean="0">
                <a:latin typeface="Segoe Print" pitchFamily="2" charset="0"/>
              </a:rPr>
              <a:t> мисочка или пластиковая коробочка, в которую вложена штемпельная подушка из тонкого поролона, пропитанного гуашью, плотная бумага любого цвета и размера, кусочки пенопласта.</a:t>
            </a:r>
            <a:br>
              <a:rPr lang="ru-RU" sz="2400" b="1" i="1" dirty="0" smtClean="0">
                <a:latin typeface="Segoe Print" pitchFamily="2" charset="0"/>
              </a:rPr>
            </a:br>
            <a:r>
              <a:rPr lang="ru-RU" sz="2400" b="1" u="sng" dirty="0" smtClean="0">
                <a:latin typeface="Segoe Print" pitchFamily="2" charset="0"/>
              </a:rPr>
              <a:t>Способ   получения   изображения:   </a:t>
            </a:r>
            <a:r>
              <a:rPr lang="ru-RU" sz="2400" b="1" i="1" dirty="0" smtClean="0">
                <a:latin typeface="Segoe Print" pitchFamily="2" charset="0"/>
              </a:rPr>
              <a:t>ребенок  прижимает  пенопласт , поролон  к штемпельной подушке с краской и наносит оттиск на бумагу. Чтобы получить другой цвет, меняются и мисочка и пенопласт. </a:t>
            </a:r>
            <a:r>
              <a:rPr lang="ru-RU" sz="2400" b="1" dirty="0" smtClean="0">
                <a:latin typeface="Segoe Print" pitchFamily="2" charset="0"/>
              </a:rPr>
              <a:t/>
            </a:r>
            <a:br>
              <a:rPr lang="ru-RU" sz="2400" b="1" dirty="0" smtClean="0">
                <a:latin typeface="Segoe Print" pitchFamily="2" charset="0"/>
              </a:rPr>
            </a:br>
            <a:endParaRPr lang="ru-RU" sz="2200" dirty="0">
              <a:latin typeface="Segoe Print" pitchFamily="2" charset="0"/>
            </a:endParaRPr>
          </a:p>
        </p:txBody>
      </p:sp>
    </p:spTree>
  </p:cSld>
  <p:clrMapOvr>
    <a:masterClrMapping/>
  </p:clrMapOvr>
  <p:transition>
    <p:pull dir="l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WallpapersMania.nnm.ru]_vol51-008.jpg"/>
          <p:cNvPicPr>
            <a:picLocks noChangeAspect="1"/>
          </p:cNvPicPr>
          <p:nvPr/>
        </p:nvPicPr>
        <p:blipFill>
          <a:blip r:embed="rId2" cstate="print"/>
          <a:stretch>
            <a:fillRect/>
          </a:stretch>
        </p:blipFill>
        <p:spPr>
          <a:xfrm>
            <a:off x="0" y="-1"/>
            <a:ext cx="9144000" cy="6858001"/>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9501" y="476672"/>
            <a:ext cx="4338483" cy="5784643"/>
          </a:xfrm>
          <a:prstGeom prst="rect">
            <a:avLst/>
          </a:prstGeom>
          <a:noFill/>
        </p:spPr>
      </p:pic>
      <p:pic>
        <p:nvPicPr>
          <p:cNvPr id="1027" name="Picture 3" descr="D:\СЕМЬЯ\мамина папка\фото работа\дети рисуют фото\DSC03529.JPG"/>
          <p:cNvPicPr>
            <a:picLocks noChangeAspect="1" noChangeArrowheads="1"/>
          </p:cNvPicPr>
          <p:nvPr/>
        </p:nvPicPr>
        <p:blipFill>
          <a:blip r:embed="rId4" cstate="print"/>
          <a:srcRect/>
          <a:stretch>
            <a:fillRect/>
          </a:stretch>
        </p:blipFill>
        <p:spPr bwMode="auto">
          <a:xfrm>
            <a:off x="4788024" y="469404"/>
            <a:ext cx="4355976" cy="5807968"/>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WallpapersMania.nnm.ru]_vol54-010.jpg"/>
          <p:cNvPicPr>
            <a:picLocks noChangeAspect="1"/>
          </p:cNvPicPr>
          <p:nvPr/>
        </p:nvPicPr>
        <p:blipFill>
          <a:blip r:embed="rId2" cstate="print"/>
          <a:stretch>
            <a:fillRect/>
          </a:stretch>
        </p:blipFill>
        <p:spPr>
          <a:xfrm>
            <a:off x="0" y="-1"/>
            <a:ext cx="9144000" cy="6858001"/>
          </a:xfrm>
          <a:prstGeom prst="rect">
            <a:avLst/>
          </a:prstGeom>
        </p:spPr>
      </p:pic>
      <p:sp>
        <p:nvSpPr>
          <p:cNvPr id="3" name="Содержимое 2"/>
          <p:cNvSpPr>
            <a:spLocks noGrp="1"/>
          </p:cNvSpPr>
          <p:nvPr>
            <p:ph idx="1"/>
          </p:nvPr>
        </p:nvSpPr>
        <p:spPr>
          <a:xfrm>
            <a:off x="395536" y="1484784"/>
            <a:ext cx="7488832" cy="4824536"/>
          </a:xfrm>
        </p:spPr>
        <p:txBody>
          <a:bodyPr>
            <a:normAutofit/>
          </a:bodyPr>
          <a:lstStyle/>
          <a:p>
            <a:pPr>
              <a:buNone/>
              <a:defRPr/>
            </a:pPr>
            <a:r>
              <a:rPr lang="ru-RU" sz="3600" b="1" i="1" dirty="0" smtClean="0">
                <a:solidFill>
                  <a:srgbClr val="FF0000"/>
                </a:solidFill>
                <a:latin typeface="DoloresCyr Black" pitchFamily="82" charset="0"/>
                <a:cs typeface="Angsana New" pitchFamily="18" charset="-34"/>
              </a:rPr>
              <a:t>«… Это правда! </a:t>
            </a:r>
          </a:p>
          <a:p>
            <a:pPr>
              <a:buNone/>
              <a:defRPr/>
            </a:pPr>
            <a:r>
              <a:rPr lang="ru-RU" sz="3600" b="1" i="1" dirty="0" smtClean="0">
                <a:solidFill>
                  <a:srgbClr val="FF0000"/>
                </a:solidFill>
                <a:latin typeface="DoloresCyr Black" pitchFamily="82" charset="0"/>
                <a:cs typeface="Angsana New" pitchFamily="18" charset="-34"/>
              </a:rPr>
              <a:t>Ну чего же тут скрывать? </a:t>
            </a:r>
          </a:p>
          <a:p>
            <a:pPr>
              <a:buNone/>
              <a:defRPr/>
            </a:pPr>
            <a:r>
              <a:rPr lang="ru-RU" sz="3600" b="1" i="1" dirty="0" smtClean="0">
                <a:solidFill>
                  <a:srgbClr val="008000"/>
                </a:solidFill>
                <a:latin typeface="DoloresCyr Black" pitchFamily="82" charset="0"/>
                <a:cs typeface="Angsana New" pitchFamily="18" charset="-34"/>
              </a:rPr>
              <a:t>Дети любят, очень любят рисовать! </a:t>
            </a:r>
          </a:p>
          <a:p>
            <a:pPr>
              <a:buNone/>
              <a:defRPr/>
            </a:pPr>
            <a:r>
              <a:rPr lang="ru-RU" sz="3600" b="1" i="1" dirty="0" smtClean="0">
                <a:solidFill>
                  <a:srgbClr val="3333CC"/>
                </a:solidFill>
                <a:latin typeface="DoloresCyr Black" pitchFamily="82" charset="0"/>
                <a:cs typeface="Angsana New" pitchFamily="18" charset="-34"/>
              </a:rPr>
              <a:t>На бумаге, на асфальте, на стене. </a:t>
            </a:r>
          </a:p>
          <a:p>
            <a:pPr>
              <a:buNone/>
              <a:defRPr/>
            </a:pPr>
            <a:r>
              <a:rPr lang="ru-RU" sz="3600" b="1" i="1" dirty="0" smtClean="0">
                <a:solidFill>
                  <a:srgbClr val="CC3399"/>
                </a:solidFill>
                <a:latin typeface="DoloresCyr Black" pitchFamily="82" charset="0"/>
                <a:cs typeface="Angsana New" pitchFamily="18" charset="-34"/>
              </a:rPr>
              <a:t>И в трамвае на окне….»</a:t>
            </a:r>
            <a:r>
              <a:rPr lang="ru-RU" sz="3600" b="1" i="1" dirty="0" smtClean="0">
                <a:solidFill>
                  <a:srgbClr val="CC3399"/>
                </a:solidFill>
                <a:latin typeface="Segoe Print" pitchFamily="2" charset="0"/>
                <a:cs typeface="Angsana New" pitchFamily="18" charset="-34"/>
              </a:rPr>
              <a:t> </a:t>
            </a:r>
            <a:r>
              <a:rPr lang="ru-RU" b="1" i="1" dirty="0" smtClean="0">
                <a:solidFill>
                  <a:srgbClr val="CC3399"/>
                </a:solidFill>
                <a:latin typeface="Segoe Print" pitchFamily="2" charset="0"/>
                <a:cs typeface="Angsana New" pitchFamily="18" charset="-34"/>
              </a:rPr>
              <a:t>                        </a:t>
            </a:r>
          </a:p>
          <a:p>
            <a:endParaRPr lang="ru-RU" dirty="0"/>
          </a:p>
        </p:txBody>
      </p:sp>
      <p:pic>
        <p:nvPicPr>
          <p:cNvPr id="7" name="Рисунок 6" descr="83356878_large_oillica.gif"/>
          <p:cNvPicPr>
            <a:picLocks noChangeAspect="1"/>
          </p:cNvPicPr>
          <p:nvPr/>
        </p:nvPicPr>
        <p:blipFill>
          <a:blip r:embed="rId3" cstate="email"/>
          <a:stretch>
            <a:fillRect/>
          </a:stretch>
        </p:blipFill>
        <p:spPr>
          <a:xfrm>
            <a:off x="6804248" y="332656"/>
            <a:ext cx="2101913" cy="1886314"/>
          </a:xfrm>
          <a:prstGeom prst="rect">
            <a:avLst/>
          </a:prstGeom>
        </p:spPr>
      </p:pic>
    </p:spTree>
  </p:cSld>
  <p:clrMapOvr>
    <a:masterClrMapping/>
  </p:clrMapOvr>
  <p:transition>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WallpapersMania.nnm.ru]_vol126-031.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a:xfrm>
            <a:off x="457200" y="692696"/>
            <a:ext cx="8229600" cy="4248472"/>
          </a:xfrm>
        </p:spPr>
        <p:txBody>
          <a:bodyPr>
            <a:normAutofit fontScale="90000"/>
          </a:bodyPr>
          <a:lstStyle/>
          <a:p>
            <a:pPr algn="l"/>
            <a:r>
              <a:rPr lang="ru-RU" sz="3800" b="1" i="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  Оттиск смятой бумагой</a:t>
            </a:r>
            <a:br>
              <a:rPr lang="ru-RU" sz="3800" b="1" i="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br>
            <a:r>
              <a:rPr lang="ru-RU" sz="2400" b="1" i="1" dirty="0" smtClean="0"/>
              <a:t/>
            </a:r>
            <a:br>
              <a:rPr lang="ru-RU" sz="2400" b="1" i="1" dirty="0" smtClean="0"/>
            </a:br>
            <a:r>
              <a:rPr lang="ru-RU" sz="2400" b="1" u="sng" dirty="0" smtClean="0">
                <a:latin typeface="Segoe Print" pitchFamily="2" charset="0"/>
              </a:rPr>
              <a:t>Возраст:</a:t>
            </a:r>
            <a:r>
              <a:rPr lang="ru-RU" sz="2400" b="1" i="1" dirty="0" smtClean="0">
                <a:latin typeface="Segoe Print" pitchFamily="2" charset="0"/>
              </a:rPr>
              <a:t> от четырех лет.</a:t>
            </a:r>
            <a:br>
              <a:rPr lang="ru-RU" sz="2400" b="1" i="1" dirty="0" smtClean="0">
                <a:latin typeface="Segoe Print" pitchFamily="2" charset="0"/>
              </a:rPr>
            </a:br>
            <a:r>
              <a:rPr lang="ru-RU" sz="2400" b="1" u="sng" dirty="0" smtClean="0">
                <a:latin typeface="Segoe Print" pitchFamily="2" charset="0"/>
              </a:rPr>
              <a:t>Средства выразительности: </a:t>
            </a:r>
            <a:r>
              <a:rPr lang="ru-RU" sz="2400" b="1" i="1" dirty="0" smtClean="0">
                <a:latin typeface="Segoe Print" pitchFamily="2" charset="0"/>
              </a:rPr>
              <a:t>пятно, фактура, цвет.</a:t>
            </a:r>
            <a:br>
              <a:rPr lang="ru-RU" sz="2400" b="1" i="1" dirty="0" smtClean="0">
                <a:latin typeface="Segoe Print" pitchFamily="2" charset="0"/>
              </a:rPr>
            </a:br>
            <a:r>
              <a:rPr lang="ru-RU" sz="2400" b="1" u="sng" dirty="0" smtClean="0">
                <a:latin typeface="Segoe Print" pitchFamily="2" charset="0"/>
              </a:rPr>
              <a:t>Материалы: </a:t>
            </a:r>
            <a:r>
              <a:rPr lang="ru-RU" sz="2400" b="1" i="1" dirty="0" smtClean="0">
                <a:latin typeface="Segoe Print" pitchFamily="2" charset="0"/>
              </a:rPr>
              <a:t>блюдце либо пластиковая коробочка, в которую вложена штемпельная подушка из тонкого поролона, пропитанного гуашью, плотная бумага любого цвета и размера, смятая бумага.</a:t>
            </a:r>
            <a:br>
              <a:rPr lang="ru-RU" sz="2400" b="1" i="1" dirty="0" smtClean="0">
                <a:latin typeface="Segoe Print" pitchFamily="2" charset="0"/>
              </a:rPr>
            </a:br>
            <a:r>
              <a:rPr lang="ru-RU" sz="2400" b="1" u="sng" dirty="0" smtClean="0">
                <a:latin typeface="Segoe Print" pitchFamily="2" charset="0"/>
              </a:rPr>
              <a:t>Способ получения изображения: </a:t>
            </a:r>
            <a:r>
              <a:rPr lang="ru-RU" sz="2400" b="1" i="1" dirty="0" smtClean="0">
                <a:latin typeface="Segoe Print" pitchFamily="2" charset="0"/>
              </a:rPr>
              <a:t>ребенок прижимает смятую бумагу к штемпельной подушке с краской и наносит оттиск на бумагу. Чтобы получить другой цвет, меняются и блюдце и смятая бумага. </a:t>
            </a:r>
            <a:r>
              <a:rPr lang="ru-RU" sz="2400" b="1" dirty="0" smtClean="0">
                <a:latin typeface="Segoe Print" pitchFamily="2" charset="0"/>
              </a:rPr>
              <a:t/>
            </a:r>
            <a:br>
              <a:rPr lang="ru-RU" sz="2400" b="1" dirty="0" smtClean="0">
                <a:latin typeface="Segoe Print" pitchFamily="2" charset="0"/>
              </a:rPr>
            </a:br>
            <a:endParaRPr lang="ru-RU" sz="2200" dirty="0">
              <a:latin typeface="Segoe Print" pitchFamily="2" charset="0"/>
            </a:endParaRPr>
          </a:p>
        </p:txBody>
      </p:sp>
    </p:spTree>
  </p:cSld>
  <p:clrMapOvr>
    <a:masterClrMapping/>
  </p:clrMapOvr>
  <p:transition>
    <p:pull dir="l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WallpapersMania.nnm.ru]_vol51-008.jpg"/>
          <p:cNvPicPr>
            <a:picLocks noChangeAspect="1"/>
          </p:cNvPicPr>
          <p:nvPr/>
        </p:nvPicPr>
        <p:blipFill>
          <a:blip r:embed="rId2" cstate="print"/>
          <a:stretch>
            <a:fillRect/>
          </a:stretch>
        </p:blipFill>
        <p:spPr>
          <a:xfrm>
            <a:off x="0" y="-1"/>
            <a:ext cx="9144000" cy="6858001"/>
          </a:xfrm>
          <a:prstGeom prst="rect">
            <a:avLst/>
          </a:prstGeom>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874" y="548680"/>
            <a:ext cx="4548126" cy="3517217"/>
          </a:xfrm>
          <a:prstGeom prst="rect">
            <a:avLst/>
          </a:prstGeom>
          <a:noFill/>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572001" y="3428999"/>
            <a:ext cx="4576110" cy="3053483"/>
          </a:xfrm>
          <a:prstGeom prst="rect">
            <a:avLst/>
          </a:prstGeom>
          <a:noFill/>
        </p:spPr>
      </p:pic>
      <p:pic>
        <p:nvPicPr>
          <p:cNvPr id="5" name="Рисунок 4" descr="83356878_large_oillica.gif"/>
          <p:cNvPicPr>
            <a:picLocks noChangeAspect="1"/>
          </p:cNvPicPr>
          <p:nvPr/>
        </p:nvPicPr>
        <p:blipFill>
          <a:blip r:embed="rId5" cstate="email"/>
          <a:stretch>
            <a:fillRect/>
          </a:stretch>
        </p:blipFill>
        <p:spPr>
          <a:xfrm>
            <a:off x="6860056" y="188640"/>
            <a:ext cx="2101913" cy="1886314"/>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WallpapersMania.nnm.ru]_vol126-031.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a:xfrm>
            <a:off x="467544" y="1844824"/>
            <a:ext cx="8229600" cy="2448272"/>
          </a:xfrm>
        </p:spPr>
        <p:txBody>
          <a:bodyPr>
            <a:normAutofit fontScale="90000"/>
          </a:bodyPr>
          <a:lstStyle/>
          <a:p>
            <a:pPr algn="l"/>
            <a:r>
              <a:rPr lang="ru-RU" sz="4200" b="1" dirty="0" smtClean="0">
                <a:ln>
                  <a:solidFill>
                    <a:schemeClr val="tx1"/>
                  </a:solidFill>
                </a:ln>
                <a:solidFill>
                  <a:srgbClr val="C00000"/>
                </a:solidFill>
                <a:latin typeface="DoloresCyr Black" pitchFamily="82" charset="0"/>
              </a:rPr>
              <a:t>      Тычок жесткой        </a:t>
            </a:r>
            <a:br>
              <a:rPr lang="ru-RU" sz="4200" b="1" dirty="0" smtClean="0">
                <a:ln>
                  <a:solidFill>
                    <a:schemeClr val="tx1"/>
                  </a:solidFill>
                </a:ln>
                <a:solidFill>
                  <a:srgbClr val="C00000"/>
                </a:solidFill>
                <a:latin typeface="DoloresCyr Black" pitchFamily="82" charset="0"/>
              </a:rPr>
            </a:br>
            <a:r>
              <a:rPr lang="ru-RU" sz="4200" b="1" dirty="0" smtClean="0">
                <a:ln>
                  <a:solidFill>
                    <a:schemeClr val="tx1"/>
                  </a:solidFill>
                </a:ln>
                <a:solidFill>
                  <a:srgbClr val="C00000"/>
                </a:solidFill>
                <a:latin typeface="DoloresCyr Black" pitchFamily="82" charset="0"/>
              </a:rPr>
              <a:t>    полусухой кистью</a:t>
            </a:r>
            <a:br>
              <a:rPr lang="ru-RU" sz="4200" b="1" dirty="0" smtClean="0">
                <a:ln>
                  <a:solidFill>
                    <a:schemeClr val="tx1"/>
                  </a:solidFill>
                </a:ln>
                <a:solidFill>
                  <a:srgbClr val="C00000"/>
                </a:solidFill>
                <a:latin typeface="DoloresCyr Black" pitchFamily="82" charset="0"/>
              </a:rPr>
            </a:br>
            <a:r>
              <a:rPr lang="ru-RU" sz="2400" b="1" dirty="0" smtClean="0"/>
              <a:t/>
            </a:r>
            <a:br>
              <a:rPr lang="ru-RU" sz="2400" b="1" dirty="0" smtClean="0"/>
            </a:br>
            <a:r>
              <a:rPr lang="ru-RU" sz="2400" b="1" dirty="0" smtClean="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latin typeface="Segoe Print" pitchFamily="2" charset="0"/>
              </a:rPr>
              <a:t> </a:t>
            </a:r>
            <a:r>
              <a:rPr lang="ru-RU" sz="2400" b="1" u="sng" dirty="0" smtClean="0">
                <a:latin typeface="Segoe Print" pitchFamily="2" charset="0"/>
              </a:rPr>
              <a:t>Возраст:</a:t>
            </a:r>
            <a:r>
              <a:rPr lang="ru-RU" sz="2400" b="1" i="1" dirty="0" smtClean="0">
                <a:latin typeface="Segoe Print" pitchFamily="2" charset="0"/>
              </a:rPr>
              <a:t> с 4-х лет</a:t>
            </a:r>
            <a:br>
              <a:rPr lang="ru-RU" sz="2400" b="1" i="1" dirty="0" smtClean="0">
                <a:latin typeface="Segoe Print" pitchFamily="2" charset="0"/>
              </a:rPr>
            </a:br>
            <a:r>
              <a:rPr lang="ru-RU" sz="2400" b="1" u="sng" dirty="0" smtClean="0">
                <a:latin typeface="Segoe Print" pitchFamily="2" charset="0"/>
              </a:rPr>
              <a:t> Средства выразительности: </a:t>
            </a:r>
            <a:r>
              <a:rPr lang="ru-RU" sz="2400" b="1" i="1" dirty="0" smtClean="0">
                <a:latin typeface="Segoe Print" pitchFamily="2" charset="0"/>
              </a:rPr>
              <a:t>фактурность окраски, цвет.</a:t>
            </a:r>
            <a:br>
              <a:rPr lang="ru-RU" sz="2400" b="1" i="1" dirty="0" smtClean="0">
                <a:latin typeface="Segoe Print" pitchFamily="2" charset="0"/>
              </a:rPr>
            </a:br>
            <a:r>
              <a:rPr lang="ru-RU" sz="2400" b="1" u="sng" dirty="0" smtClean="0">
                <a:latin typeface="Segoe Print" pitchFamily="2" charset="0"/>
              </a:rPr>
              <a:t> Материалы: </a:t>
            </a:r>
            <a:r>
              <a:rPr lang="ru-RU" sz="2400" b="1" i="1" dirty="0" smtClean="0">
                <a:latin typeface="Segoe Print" pitchFamily="2" charset="0"/>
              </a:rPr>
              <a:t>жесткая кисть, гуашь, бумага любого цвета и формата либо вырезанный силуэт пушистого или колючего животного.</a:t>
            </a:r>
            <a:br>
              <a:rPr lang="ru-RU" sz="2400" b="1" i="1" dirty="0" smtClean="0">
                <a:latin typeface="Segoe Print" pitchFamily="2" charset="0"/>
              </a:rPr>
            </a:br>
            <a:r>
              <a:rPr lang="ru-RU" sz="2400" b="1" u="sng" dirty="0" smtClean="0">
                <a:latin typeface="Segoe Print" pitchFamily="2" charset="0"/>
              </a:rPr>
              <a:t> Способ  получения  изображения: </a:t>
            </a:r>
            <a:r>
              <a:rPr lang="ru-RU" sz="2400" b="1" i="1" dirty="0" smtClean="0">
                <a:latin typeface="Segoe Print" pitchFamily="2" charset="0"/>
              </a:rPr>
              <a:t>ребенок опускает в гуашь кисть и ударяет ею по бумаге, держа вертикально. При работе кисть в воду не опускается. Таким образом заполняется весь лист, контур или шаблон. Получается имитация фактурности пушистой или колючей поверхности.</a:t>
            </a:r>
            <a:r>
              <a:rPr lang="ru-RU" sz="1800" b="1" dirty="0" smtClean="0">
                <a:latin typeface="Segoe Print" pitchFamily="2" charset="0"/>
              </a:rPr>
              <a:t/>
            </a:r>
            <a:br>
              <a:rPr lang="ru-RU" sz="1800" b="1" dirty="0" smtClean="0">
                <a:latin typeface="Segoe Print" pitchFamily="2" charset="0"/>
              </a:rPr>
            </a:br>
            <a:endParaRPr lang="ru-RU" sz="1800" dirty="0">
              <a:latin typeface="Segoe Print" pitchFamily="2" charset="0"/>
            </a:endParaRPr>
          </a:p>
        </p:txBody>
      </p:sp>
    </p:spTree>
  </p:cSld>
  <p:clrMapOvr>
    <a:masterClrMapping/>
  </p:clrMapOvr>
  <p:transition>
    <p:pull dir="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WallpapersMania.nnm.ru]_vol51-008.jpg"/>
          <p:cNvPicPr>
            <a:picLocks noChangeAspect="1"/>
          </p:cNvPicPr>
          <p:nvPr/>
        </p:nvPicPr>
        <p:blipFill>
          <a:blip r:embed="rId2" cstate="print"/>
          <a:stretch>
            <a:fillRect/>
          </a:stretch>
        </p:blipFill>
        <p:spPr>
          <a:xfrm>
            <a:off x="0" y="-1"/>
            <a:ext cx="9144000" cy="6858001"/>
          </a:xfrm>
          <a:prstGeom prst="rect">
            <a:avLst/>
          </a:prstGeom>
        </p:spPr>
      </p:pic>
      <p:pic>
        <p:nvPicPr>
          <p:cNvPr id="5122" name="Picture 2" descr="D:\СЕМЬЯ\мамина папка\1(9).jpg"/>
          <p:cNvPicPr>
            <a:picLocks noChangeAspect="1" noChangeArrowheads="1"/>
          </p:cNvPicPr>
          <p:nvPr/>
        </p:nvPicPr>
        <p:blipFill>
          <a:blip r:embed="rId3" cstate="print"/>
          <a:srcRect/>
          <a:stretch>
            <a:fillRect/>
          </a:stretch>
        </p:blipFill>
        <p:spPr bwMode="auto">
          <a:xfrm>
            <a:off x="683568" y="1556792"/>
            <a:ext cx="3897994" cy="2952328"/>
          </a:xfrm>
          <a:prstGeom prst="rect">
            <a:avLst/>
          </a:prstGeom>
          <a:noFill/>
        </p:spPr>
      </p:pic>
      <p:pic>
        <p:nvPicPr>
          <p:cNvPr id="5123" name="Picture 3" descr="D:\СЕМЬЯ\мамина папка\2v.JPG"/>
          <p:cNvPicPr>
            <a:picLocks noChangeAspect="1" noChangeArrowheads="1"/>
          </p:cNvPicPr>
          <p:nvPr/>
        </p:nvPicPr>
        <p:blipFill>
          <a:blip r:embed="rId4" cstate="print"/>
          <a:srcRect/>
          <a:stretch>
            <a:fillRect/>
          </a:stretch>
        </p:blipFill>
        <p:spPr bwMode="auto">
          <a:xfrm>
            <a:off x="5364088" y="980728"/>
            <a:ext cx="2737851" cy="4778405"/>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WallpapersMania.nnm.ru]_vol126-031.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a:xfrm>
            <a:off x="323528" y="476672"/>
            <a:ext cx="8229600" cy="4176464"/>
          </a:xfrm>
        </p:spPr>
        <p:txBody>
          <a:bodyPr>
            <a:normAutofit fontScale="90000"/>
          </a:bodyPr>
          <a:lstStyle/>
          <a:p>
            <a:pPr algn="l"/>
            <a:r>
              <a:rPr lang="ru-RU" sz="3800" b="1" dirty="0" smtClean="0">
                <a:solidFill>
                  <a:srgbClr val="FFFF00"/>
                </a:solidFill>
              </a:rPr>
              <a:t>         </a:t>
            </a:r>
            <a:r>
              <a:rPr lang="ru-RU" sz="38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Отпечатки листьев</a:t>
            </a:r>
            <a:r>
              <a:rPr lang="ru-RU" sz="3800" b="1" dirty="0" smtClean="0">
                <a:ln w="12700">
                  <a:solidFill>
                    <a:schemeClr val="tx1"/>
                  </a:solidFill>
                  <a:prstDash val="solid"/>
                </a:ln>
                <a:solidFill>
                  <a:srgbClr val="FFFF00"/>
                </a:solidFill>
                <a:effectLst>
                  <a:outerShdw blurRad="41275" dist="20320" dir="1800000" algn="tl" rotWithShape="0">
                    <a:srgbClr val="000000">
                      <a:alpha val="40000"/>
                    </a:srgbClr>
                  </a:outerShdw>
                </a:effectLst>
                <a:latin typeface="DoloresCyr Black" pitchFamily="82" charset="0"/>
              </a:rPr>
              <a:t/>
            </a:r>
            <a:br>
              <a:rPr lang="ru-RU" sz="3800" b="1" dirty="0" smtClean="0">
                <a:ln w="12700">
                  <a:solidFill>
                    <a:schemeClr val="tx1"/>
                  </a:solidFill>
                  <a:prstDash val="solid"/>
                </a:ln>
                <a:solidFill>
                  <a:srgbClr val="FFFF00"/>
                </a:solidFill>
                <a:effectLst>
                  <a:outerShdw blurRad="41275" dist="20320" dir="1800000" algn="tl" rotWithShape="0">
                    <a:srgbClr val="000000">
                      <a:alpha val="40000"/>
                    </a:srgbClr>
                  </a:outerShdw>
                </a:effectLst>
                <a:latin typeface="DoloresCyr Black" pitchFamily="82" charset="0"/>
              </a:rPr>
            </a:br>
            <a:r>
              <a:rPr lang="ru-RU" sz="2400" i="1" dirty="0" smtClean="0"/>
              <a:t/>
            </a:r>
            <a:br>
              <a:rPr lang="ru-RU" sz="2400" i="1" dirty="0" smtClean="0"/>
            </a:br>
            <a:r>
              <a:rPr lang="ru-RU" sz="2400" b="1" u="sng" dirty="0" smtClean="0">
                <a:latin typeface="Segoe Print" pitchFamily="2" charset="0"/>
              </a:rPr>
              <a:t>Возраст:</a:t>
            </a:r>
            <a:r>
              <a:rPr lang="ru-RU" sz="2400" b="1" i="1" dirty="0" smtClean="0">
                <a:latin typeface="Segoe Print" pitchFamily="2" charset="0"/>
              </a:rPr>
              <a:t> от пяти лет.</a:t>
            </a:r>
            <a:br>
              <a:rPr lang="ru-RU" sz="2400" b="1" i="1" dirty="0" smtClean="0">
                <a:latin typeface="Segoe Print" pitchFamily="2" charset="0"/>
              </a:rPr>
            </a:br>
            <a:r>
              <a:rPr lang="ru-RU" sz="2400" b="1" u="sng" dirty="0" smtClean="0">
                <a:latin typeface="Segoe Print" pitchFamily="2" charset="0"/>
              </a:rPr>
              <a:t>Средства выразительности: </a:t>
            </a:r>
            <a:r>
              <a:rPr lang="ru-RU" sz="2400" b="1" i="1" dirty="0" smtClean="0">
                <a:latin typeface="Segoe Print" pitchFamily="2" charset="0"/>
              </a:rPr>
              <a:t>фактура, цвет.</a:t>
            </a:r>
            <a:br>
              <a:rPr lang="ru-RU" sz="2400" b="1" i="1" dirty="0" smtClean="0">
                <a:latin typeface="Segoe Print" pitchFamily="2" charset="0"/>
              </a:rPr>
            </a:br>
            <a:r>
              <a:rPr lang="ru-RU" sz="2400" b="1" u="sng" dirty="0" smtClean="0">
                <a:latin typeface="Segoe Print" pitchFamily="2" charset="0"/>
              </a:rPr>
              <a:t>Материалы: </a:t>
            </a:r>
            <a:r>
              <a:rPr lang="ru-RU" sz="2400" b="1" i="1" dirty="0" smtClean="0">
                <a:latin typeface="Segoe Print" pitchFamily="2" charset="0"/>
              </a:rPr>
              <a:t>бумага, листья разных деревьев (желательно опавшие), гуашь, кисти.</a:t>
            </a:r>
            <a:br>
              <a:rPr lang="ru-RU" sz="2400" b="1" i="1" dirty="0" smtClean="0">
                <a:latin typeface="Segoe Print" pitchFamily="2" charset="0"/>
              </a:rPr>
            </a:br>
            <a:r>
              <a:rPr lang="ru-RU" sz="2400" b="1" u="sng" dirty="0" smtClean="0">
                <a:latin typeface="Segoe Print" pitchFamily="2" charset="0"/>
              </a:rPr>
              <a:t>Способ  получения  изображения:  </a:t>
            </a:r>
            <a:r>
              <a:rPr lang="ru-RU" sz="2400" b="1" i="1" dirty="0" smtClean="0">
                <a:latin typeface="Segoe Print" pitchFamily="2" charset="0"/>
              </a:rPr>
              <a:t>ребенок  покрывает листок дерева красками  разных  цветов,  затем  прикладывает  его  к  бумаге  окрашенной стороной  для  получения  отпечатка.   Каждый  раз  берется  новый  листок. Черешки у листьев можно дорисовать кистью. </a:t>
            </a:r>
            <a:r>
              <a:rPr lang="ru-RU" sz="2400" i="1" dirty="0" smtClean="0">
                <a:latin typeface="Segoe Print" pitchFamily="2" charset="0"/>
              </a:rPr>
              <a:t/>
            </a:r>
            <a:br>
              <a:rPr lang="ru-RU" sz="2400" i="1" dirty="0" smtClean="0">
                <a:latin typeface="Segoe Print" pitchFamily="2" charset="0"/>
              </a:rPr>
            </a:br>
            <a:endParaRPr lang="ru-RU" sz="2200" i="1" dirty="0">
              <a:latin typeface="Segoe Print" pitchFamily="2" charset="0"/>
            </a:endParaRPr>
          </a:p>
        </p:txBody>
      </p:sp>
    </p:spTree>
  </p:cSld>
  <p:clrMapOvr>
    <a:masterClrMapping/>
  </p:clrMapOvr>
  <p:transition>
    <p:pull dir="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WallpapersMania.nnm.ru]_vol51-008.jpg"/>
          <p:cNvPicPr>
            <a:picLocks noChangeAspect="1"/>
          </p:cNvPicPr>
          <p:nvPr/>
        </p:nvPicPr>
        <p:blipFill>
          <a:blip r:embed="rId2" cstate="print"/>
          <a:stretch>
            <a:fillRect/>
          </a:stretch>
        </p:blipFill>
        <p:spPr>
          <a:xfrm>
            <a:off x="0" y="-1"/>
            <a:ext cx="9144000" cy="6858001"/>
          </a:xfrm>
          <a:prstGeom prst="rect">
            <a:avLst/>
          </a:prstGeom>
        </p:spPr>
      </p:pic>
      <p:pic>
        <p:nvPicPr>
          <p:cNvPr id="6146" name="Picture 2" descr="D:\СЕМЬЯ\мамина папка\y_72e7aa55.jpg"/>
          <p:cNvPicPr>
            <a:picLocks noChangeAspect="1" noChangeArrowheads="1"/>
          </p:cNvPicPr>
          <p:nvPr/>
        </p:nvPicPr>
        <p:blipFill>
          <a:blip r:embed="rId3" cstate="print"/>
          <a:srcRect/>
          <a:stretch>
            <a:fillRect/>
          </a:stretch>
        </p:blipFill>
        <p:spPr bwMode="auto">
          <a:xfrm>
            <a:off x="1238250" y="515556"/>
            <a:ext cx="6862142" cy="5666169"/>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WallpapersMania.nnm.ru]_vol51-008.jpg"/>
          <p:cNvPicPr>
            <a:picLocks noChangeAspect="1"/>
          </p:cNvPicPr>
          <p:nvPr/>
        </p:nvPicPr>
        <p:blipFill>
          <a:blip r:embed="rId2" cstate="print"/>
          <a:stretch>
            <a:fillRect/>
          </a:stretch>
        </p:blipFill>
        <p:spPr>
          <a:xfrm>
            <a:off x="0" y="-1"/>
            <a:ext cx="9144000" cy="6858001"/>
          </a:xfrm>
          <a:prstGeom prst="rect">
            <a:avLst/>
          </a:prstGeom>
        </p:spPr>
      </p:pic>
      <p:pic>
        <p:nvPicPr>
          <p:cNvPr id="3" name="Picture 3" descr="C:\Users\Татьяна\Desktop\для презентации\нетрад. тех.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8" y="0"/>
            <a:ext cx="4689840" cy="35173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Татьяна\Downloads\отпечаток листьями.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0776" y="3645024"/>
            <a:ext cx="4593224" cy="3301380"/>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descr="83356878_large_oillica.gif"/>
          <p:cNvPicPr>
            <a:picLocks noChangeAspect="1"/>
          </p:cNvPicPr>
          <p:nvPr/>
        </p:nvPicPr>
        <p:blipFill>
          <a:blip r:embed="rId5" cstate="email"/>
          <a:stretch>
            <a:fillRect/>
          </a:stretch>
        </p:blipFill>
        <p:spPr>
          <a:xfrm>
            <a:off x="6847388" y="620688"/>
            <a:ext cx="2101913" cy="1886314"/>
          </a:xfrm>
          <a:prstGeom prst="rect">
            <a:avLst/>
          </a:prstGeom>
        </p:spPr>
      </p:pic>
    </p:spTree>
    <p:extLst>
      <p:ext uri="{BB962C8B-B14F-4D97-AF65-F5344CB8AC3E}">
        <p14:creationId xmlns:p14="http://schemas.microsoft.com/office/powerpoint/2010/main" val="20266147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WallpapersMania.nnm.ru]_vol51-008.jpg"/>
          <p:cNvPicPr>
            <a:picLocks noChangeAspect="1"/>
          </p:cNvPicPr>
          <p:nvPr/>
        </p:nvPicPr>
        <p:blipFill>
          <a:blip r:embed="rId2" cstate="print"/>
          <a:stretch>
            <a:fillRect/>
          </a:stretch>
        </p:blipFill>
        <p:spPr>
          <a:xfrm>
            <a:off x="0" y="-1"/>
            <a:ext cx="9144000" cy="6858001"/>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42" y="-99392"/>
            <a:ext cx="6912768" cy="5184576"/>
          </a:xfrm>
          <a:prstGeom prst="rect">
            <a:avLst/>
          </a:prstGeom>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535488" y="3401616"/>
            <a:ext cx="4608512" cy="3456384"/>
          </a:xfrm>
          <a:prstGeom prst="rect">
            <a:avLst/>
          </a:prstGeom>
          <a:noFill/>
        </p:spPr>
      </p:pic>
    </p:spTree>
    <p:extLst>
      <p:ext uri="{BB962C8B-B14F-4D97-AF65-F5344CB8AC3E}">
        <p14:creationId xmlns:p14="http://schemas.microsoft.com/office/powerpoint/2010/main" val="13591582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WallpapersMania.nnm.ru]_vol126-031.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a:xfrm>
            <a:off x="323528" y="1988840"/>
            <a:ext cx="8640960" cy="3010346"/>
          </a:xfrm>
        </p:spPr>
        <p:txBody>
          <a:bodyPr>
            <a:normAutofit fontScale="90000"/>
          </a:bodyPr>
          <a:lstStyle/>
          <a:p>
            <a:pPr algn="l"/>
            <a:r>
              <a:rPr lang="ru-RU" sz="4200" b="1" dirty="0" smtClean="0">
                <a:solidFill>
                  <a:srgbClr val="C00000"/>
                </a:solidFill>
              </a:rPr>
              <a:t>             </a:t>
            </a:r>
            <a:r>
              <a:rPr lang="ru-RU" sz="42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Восковые мелки</a:t>
            </a:r>
            <a:br>
              <a:rPr lang="ru-RU" sz="42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br>
            <a:r>
              <a:rPr lang="ru-RU" sz="42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       (свеча) + акварель</a:t>
            </a:r>
            <a:br>
              <a:rPr lang="ru-RU" sz="42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br>
            <a:r>
              <a:rPr lang="ru-RU" sz="2400" b="1" dirty="0" smtClean="0"/>
              <a:t/>
            </a:r>
            <a:br>
              <a:rPr lang="ru-RU" sz="2400" b="1" dirty="0" smtClean="0"/>
            </a:br>
            <a:r>
              <a:rPr lang="ru-RU" sz="2300" b="1" u="sng" dirty="0" smtClean="0">
                <a:latin typeface="Segoe Print" pitchFamily="2" charset="0"/>
              </a:rPr>
              <a:t>Возраст: </a:t>
            </a:r>
            <a:r>
              <a:rPr lang="ru-RU" sz="2300" b="1" i="1" dirty="0" smtClean="0">
                <a:latin typeface="Segoe Print" pitchFamily="2" charset="0"/>
              </a:rPr>
              <a:t>от четырех лет.</a:t>
            </a:r>
            <a:br>
              <a:rPr lang="ru-RU" sz="2300" b="1" i="1" dirty="0" smtClean="0">
                <a:latin typeface="Segoe Print" pitchFamily="2" charset="0"/>
              </a:rPr>
            </a:br>
            <a:r>
              <a:rPr lang="ru-RU" sz="2300" b="1" u="sng" dirty="0" smtClean="0">
                <a:latin typeface="Segoe Print" pitchFamily="2" charset="0"/>
              </a:rPr>
              <a:t>Средства выразительности: </a:t>
            </a:r>
            <a:r>
              <a:rPr lang="ru-RU" sz="2300" b="1" i="1" dirty="0" smtClean="0">
                <a:latin typeface="Segoe Print" pitchFamily="2" charset="0"/>
              </a:rPr>
              <a:t>цвет, линия, пятно, фактура. </a:t>
            </a:r>
            <a:r>
              <a:rPr lang="ru-RU" sz="2300" b="1" u="sng" dirty="0" smtClean="0">
                <a:latin typeface="Segoe Print" pitchFamily="2" charset="0"/>
              </a:rPr>
              <a:t>Материалы:</a:t>
            </a:r>
            <a:r>
              <a:rPr lang="ru-RU" sz="2300" b="1" i="1" dirty="0" smtClean="0">
                <a:latin typeface="Segoe Print" pitchFamily="2" charset="0"/>
              </a:rPr>
              <a:t> восковые мелки, плотная белая бумага, акварель, кисти. </a:t>
            </a:r>
            <a:br>
              <a:rPr lang="ru-RU" sz="2300" b="1" i="1" dirty="0" smtClean="0">
                <a:latin typeface="Segoe Print" pitchFamily="2" charset="0"/>
              </a:rPr>
            </a:br>
            <a:r>
              <a:rPr lang="ru-RU" sz="2300" b="1" u="sng" dirty="0" smtClean="0">
                <a:latin typeface="Segoe Print" pitchFamily="2" charset="0"/>
              </a:rPr>
              <a:t>Способ получения изображения: </a:t>
            </a:r>
            <a:r>
              <a:rPr lang="ru-RU" sz="2300" b="1" i="1" dirty="0" smtClean="0">
                <a:latin typeface="Segoe Print" pitchFamily="2" charset="0"/>
              </a:rPr>
              <a:t>ребенок рисует восковыми мелками на белой бумаге. Затем закрашивает лист акварелью в один или несколько цветов. Рисунок мелками остается </a:t>
            </a:r>
            <a:r>
              <a:rPr lang="ru-RU" sz="2300" b="1" i="1" dirty="0" err="1" smtClean="0">
                <a:latin typeface="Segoe Print" pitchFamily="2" charset="0"/>
              </a:rPr>
              <a:t>незакрашенным</a:t>
            </a:r>
            <a:r>
              <a:rPr lang="ru-RU" sz="2300" b="1" i="1" dirty="0" smtClean="0">
                <a:latin typeface="Segoe Print" pitchFamily="2" charset="0"/>
              </a:rPr>
              <a:t>.</a:t>
            </a:r>
            <a:br>
              <a:rPr lang="ru-RU" sz="2300" b="1" i="1" dirty="0" smtClean="0">
                <a:latin typeface="Segoe Print" pitchFamily="2" charset="0"/>
              </a:rPr>
            </a:br>
            <a:r>
              <a:rPr lang="ru-RU" sz="2300" b="1" i="1" dirty="0" smtClean="0">
                <a:latin typeface="Segoe Print" pitchFamily="2" charset="0"/>
              </a:rPr>
              <a:t>Свеча + акварель Возраст: от четырех лет.</a:t>
            </a:r>
            <a:br>
              <a:rPr lang="ru-RU" sz="2300" b="1" i="1" dirty="0" smtClean="0">
                <a:latin typeface="Segoe Print" pitchFamily="2" charset="0"/>
              </a:rPr>
            </a:br>
            <a:r>
              <a:rPr lang="ru-RU" sz="2300" b="1" u="sng" dirty="0" smtClean="0">
                <a:latin typeface="Segoe Print" pitchFamily="2" charset="0"/>
              </a:rPr>
              <a:t>Средства выразительности: </a:t>
            </a:r>
            <a:r>
              <a:rPr lang="ru-RU" sz="2300" b="1" i="1" dirty="0" smtClean="0">
                <a:latin typeface="Segoe Print" pitchFamily="2" charset="0"/>
              </a:rPr>
              <a:t>цвет, линия, пятно, фактура. Материалы: свеча, плотная бумага, акварель, кисти. Способ получения изображения: ребенок рисует свечой" на бумаге. Затем закрашивает лист акварелью в один или несколько цветов. Рисунок свечой остается белым.</a:t>
            </a:r>
            <a:r>
              <a:rPr lang="ru-RU" sz="2400" b="1" dirty="0" smtClean="0">
                <a:latin typeface="Segoe Print" pitchFamily="2" charset="0"/>
              </a:rPr>
              <a:t/>
            </a:r>
            <a:br>
              <a:rPr lang="ru-RU" sz="2400" b="1" dirty="0" smtClean="0">
                <a:latin typeface="Segoe Print" pitchFamily="2" charset="0"/>
              </a:rPr>
            </a:br>
            <a:endParaRPr lang="ru-RU" sz="2200" dirty="0">
              <a:latin typeface="Segoe Print" pitchFamily="2" charset="0"/>
            </a:endParaRPr>
          </a:p>
        </p:txBody>
      </p:sp>
    </p:spTree>
  </p:cSld>
  <p:clrMapOvr>
    <a:masterClrMapping/>
  </p:clrMapOvr>
  <p:transition>
    <p:whee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WallpapersMania.nnm.ru]_vol51-008.jpg"/>
          <p:cNvPicPr>
            <a:picLocks noChangeAspect="1"/>
          </p:cNvPicPr>
          <p:nvPr/>
        </p:nvPicPr>
        <p:blipFill>
          <a:blip r:embed="rId2" cstate="print"/>
          <a:stretch>
            <a:fillRect/>
          </a:stretch>
        </p:blipFill>
        <p:spPr>
          <a:xfrm>
            <a:off x="0" y="-1"/>
            <a:ext cx="9144000" cy="6858001"/>
          </a:xfrm>
          <a:prstGeom prst="rect">
            <a:avLst/>
          </a:prstGeom>
        </p:spPr>
      </p:pic>
      <p:pic>
        <p:nvPicPr>
          <p:cNvPr id="4098" name="Picture 2" descr="D:\СЕМЬЯ\мамина папка\3582489-6e408908ae922c6d.jpg"/>
          <p:cNvPicPr>
            <a:picLocks noChangeAspect="1" noChangeArrowheads="1"/>
          </p:cNvPicPr>
          <p:nvPr/>
        </p:nvPicPr>
        <p:blipFill>
          <a:blip r:embed="rId3" cstate="print"/>
          <a:srcRect/>
          <a:stretch>
            <a:fillRect/>
          </a:stretch>
        </p:blipFill>
        <p:spPr bwMode="auto">
          <a:xfrm>
            <a:off x="467544" y="836712"/>
            <a:ext cx="4572000" cy="3305175"/>
          </a:xfrm>
          <a:prstGeom prst="rect">
            <a:avLst/>
          </a:prstGeom>
          <a:noFill/>
        </p:spPr>
      </p:pic>
      <p:pic>
        <p:nvPicPr>
          <p:cNvPr id="4099" name="Picture 3" descr="D:\СЕМЬЯ\мамина папка\0_31a32_e31f1bf8_L.jpg"/>
          <p:cNvPicPr>
            <a:picLocks noChangeAspect="1" noChangeArrowheads="1"/>
          </p:cNvPicPr>
          <p:nvPr/>
        </p:nvPicPr>
        <p:blipFill>
          <a:blip r:embed="rId4" cstate="print"/>
          <a:srcRect/>
          <a:stretch>
            <a:fillRect/>
          </a:stretch>
        </p:blipFill>
        <p:spPr bwMode="auto">
          <a:xfrm>
            <a:off x="5364088" y="1700808"/>
            <a:ext cx="3168352" cy="4467376"/>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WallpapersMania.nnm.ru]_vol126-031.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a:xfrm>
            <a:off x="457200" y="1052736"/>
            <a:ext cx="8229600" cy="72008"/>
          </a:xfrm>
        </p:spPr>
        <p:txBody>
          <a:bodyPr>
            <a:noAutofit/>
          </a:bodyPr>
          <a:lstStyle/>
          <a:p>
            <a:r>
              <a:rPr lang="ru-RU" sz="32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Рисование </a:t>
            </a:r>
            <a:br>
              <a:rPr lang="ru-RU" sz="32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br>
            <a:r>
              <a:rPr lang="ru-RU" sz="32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с использованием нетрадиционной техники – </a:t>
            </a:r>
            <a:endParaRPr lang="ru-RU" sz="32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endParaRPr>
          </a:p>
        </p:txBody>
      </p:sp>
      <p:sp>
        <p:nvSpPr>
          <p:cNvPr id="3" name="Содержимое 2"/>
          <p:cNvSpPr>
            <a:spLocks noGrp="1"/>
          </p:cNvSpPr>
          <p:nvPr>
            <p:ph idx="1"/>
          </p:nvPr>
        </p:nvSpPr>
        <p:spPr>
          <a:xfrm>
            <a:off x="457200" y="2204864"/>
            <a:ext cx="8229600" cy="3921299"/>
          </a:xfrm>
        </p:spPr>
        <p:txBody>
          <a:bodyPr/>
          <a:lstStyle/>
          <a:p>
            <a:pPr>
              <a:buNone/>
            </a:pPr>
            <a:r>
              <a:rPr lang="en-US" dirty="0" smtClean="0">
                <a:solidFill>
                  <a:srgbClr val="00B050"/>
                </a:solidFill>
                <a:effectLst>
                  <a:outerShdw blurRad="38100" dist="38100" dir="2700000" algn="tl">
                    <a:srgbClr val="000000">
                      <a:alpha val="43137"/>
                    </a:srgbClr>
                  </a:outerShdw>
                </a:effectLst>
                <a:latin typeface="Comic Sans MS" pitchFamily="66" charset="0"/>
              </a:rPr>
              <a:t>  </a:t>
            </a:r>
            <a:r>
              <a:rPr lang="ru-RU" b="1" dirty="0" smtClean="0">
                <a:ln w="12700">
                  <a:solidFill>
                    <a:schemeClr val="tx1"/>
                  </a:solidFill>
                  <a:prstDash val="solid"/>
                </a:ln>
                <a:solidFill>
                  <a:srgbClr val="0033CC"/>
                </a:solidFill>
                <a:effectLst>
                  <a:outerShdw blurRad="41275" dist="20320" dir="1800000" algn="tl" rotWithShape="0">
                    <a:srgbClr val="000000">
                      <a:alpha val="40000"/>
                    </a:srgbClr>
                  </a:outerShdw>
                </a:effectLst>
                <a:latin typeface="Segoe Print" pitchFamily="2" charset="0"/>
              </a:rPr>
              <a:t>это рисование, направленное на умение отходить от стандарта…</a:t>
            </a:r>
            <a:endParaRPr lang="ru-RU" dirty="0" smtClean="0">
              <a:ln w="12700">
                <a:solidFill>
                  <a:schemeClr val="tx1"/>
                </a:solidFill>
                <a:prstDash val="solid"/>
              </a:ln>
              <a:solidFill>
                <a:srgbClr val="0033CC"/>
              </a:solidFill>
              <a:effectLst>
                <a:outerShdw blurRad="38100" dist="38100" dir="2700000" algn="tl">
                  <a:srgbClr val="000000">
                    <a:alpha val="43137"/>
                  </a:srgbClr>
                </a:outerShdw>
              </a:effectLst>
              <a:latin typeface="Segoe Print" pitchFamily="2" charset="0"/>
            </a:endParaRPr>
          </a:p>
          <a:p>
            <a:endParaRPr lang="ru-RU" dirty="0"/>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3789040"/>
            <a:ext cx="3555507" cy="2376264"/>
          </a:xfrm>
          <a:prstGeom prst="rect">
            <a:avLst/>
          </a:prstGeom>
        </p:spPr>
      </p:pic>
      <p:pic>
        <p:nvPicPr>
          <p:cNvPr id="8" name="Рисунок 7" descr="0_164be_fe3e059d_XL.jpg"/>
          <p:cNvPicPr>
            <a:picLocks noChangeAspect="1"/>
          </p:cNvPicPr>
          <p:nvPr/>
        </p:nvPicPr>
        <p:blipFill>
          <a:blip r:embed="rId4" cstate="print"/>
          <a:stretch>
            <a:fillRect/>
          </a:stretch>
        </p:blipFill>
        <p:spPr>
          <a:xfrm>
            <a:off x="6300192" y="3356992"/>
            <a:ext cx="2339840" cy="3501008"/>
          </a:xfrm>
          <a:prstGeom prst="rect">
            <a:avLst/>
          </a:prstGeom>
        </p:spPr>
      </p:pic>
      <p:pic>
        <p:nvPicPr>
          <p:cNvPr id="9" name="Рисунок 8" descr="0_164e7_d0ab5c75_XL.jpg"/>
          <p:cNvPicPr>
            <a:picLocks noChangeAspect="1"/>
          </p:cNvPicPr>
          <p:nvPr/>
        </p:nvPicPr>
        <p:blipFill>
          <a:blip r:embed="rId5" cstate="print"/>
          <a:stretch>
            <a:fillRect/>
          </a:stretch>
        </p:blipFill>
        <p:spPr>
          <a:xfrm>
            <a:off x="3851920" y="3354908"/>
            <a:ext cx="2376264" cy="3503092"/>
          </a:xfrm>
          <a:prstGeom prst="rect">
            <a:avLst/>
          </a:prstGeom>
        </p:spPr>
      </p:pic>
    </p:spTree>
  </p:cSld>
  <p:clrMapOvr>
    <a:masterClrMapping/>
  </p:clrMapOvr>
  <p:transition>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WallpapersMania.nnm.ru]_vol126-031.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a:xfrm>
            <a:off x="395536" y="404664"/>
            <a:ext cx="8229600" cy="5688632"/>
          </a:xfrm>
        </p:spPr>
        <p:txBody>
          <a:bodyPr>
            <a:normAutofit fontScale="90000"/>
          </a:bodyPr>
          <a:lstStyle/>
          <a:p>
            <a:pPr algn="l"/>
            <a:r>
              <a:rPr lang="ru-RU" sz="42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DoloresCyr Black" pitchFamily="82" charset="0"/>
              </a:rPr>
              <a:t> </a:t>
            </a:r>
            <a:r>
              <a:rPr lang="ru-RU" sz="4200" b="1" dirty="0"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Монотипия предметная</a:t>
            </a:r>
            <a:br>
              <a:rPr lang="ru-RU" sz="4200" b="1" dirty="0"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br>
            <a:r>
              <a:rPr lang="ru-RU" sz="2400" b="1" dirty="0" smtClean="0"/>
              <a:t/>
            </a:r>
            <a:br>
              <a:rPr lang="ru-RU" sz="2400" b="1" dirty="0" smtClean="0"/>
            </a:br>
            <a:r>
              <a:rPr lang="ru-RU" sz="2400" b="1" u="sng" dirty="0" smtClean="0">
                <a:latin typeface="Segoe Print" pitchFamily="2" charset="0"/>
              </a:rPr>
              <a:t>Возраст:</a:t>
            </a:r>
            <a:r>
              <a:rPr lang="ru-RU" sz="2400" b="1" i="1" dirty="0" smtClean="0">
                <a:latin typeface="Segoe Print" pitchFamily="2" charset="0"/>
              </a:rPr>
              <a:t> от пяти лет.</a:t>
            </a:r>
            <a:br>
              <a:rPr lang="ru-RU" sz="2400" b="1" i="1" dirty="0" smtClean="0">
                <a:latin typeface="Segoe Print" pitchFamily="2" charset="0"/>
              </a:rPr>
            </a:br>
            <a:r>
              <a:rPr lang="ru-RU" sz="2400" b="1" u="sng" dirty="0" smtClean="0">
                <a:latin typeface="Segoe Print" pitchFamily="2" charset="0"/>
              </a:rPr>
              <a:t>Средства выразительности: </a:t>
            </a:r>
            <a:r>
              <a:rPr lang="ru-RU" sz="2400" b="1" i="1" dirty="0" smtClean="0">
                <a:latin typeface="Segoe Print" pitchFamily="2" charset="0"/>
              </a:rPr>
              <a:t>пятно, цвет, симметрия.</a:t>
            </a:r>
            <a:br>
              <a:rPr lang="ru-RU" sz="2400" b="1" i="1" dirty="0" smtClean="0">
                <a:latin typeface="Segoe Print" pitchFamily="2" charset="0"/>
              </a:rPr>
            </a:br>
            <a:r>
              <a:rPr lang="ru-RU" sz="2400" b="1" u="sng" dirty="0" smtClean="0">
                <a:latin typeface="Segoe Print" pitchFamily="2" charset="0"/>
              </a:rPr>
              <a:t>Материалы:</a:t>
            </a:r>
            <a:r>
              <a:rPr lang="ru-RU" sz="2400" b="1" i="1" dirty="0" smtClean="0">
                <a:latin typeface="Segoe Print" pitchFamily="2" charset="0"/>
              </a:rPr>
              <a:t> плотная бумага любого цвета, кисти, гуашь или акварель.</a:t>
            </a:r>
            <a:br>
              <a:rPr lang="ru-RU" sz="2400" b="1" i="1" dirty="0" smtClean="0">
                <a:latin typeface="Segoe Print" pitchFamily="2" charset="0"/>
              </a:rPr>
            </a:br>
            <a:r>
              <a:rPr lang="ru-RU" sz="2400" b="1" u="sng" dirty="0" smtClean="0">
                <a:latin typeface="Segoe Print" pitchFamily="2" charset="0"/>
              </a:rPr>
              <a:t>Способ получения изображения: </a:t>
            </a:r>
            <a:r>
              <a:rPr lang="ru-RU" sz="2400" b="1" i="1" dirty="0" smtClean="0">
                <a:latin typeface="Segoe Print" pitchFamily="2" charset="0"/>
              </a:rPr>
              <a:t>ребенок складывает лист бумаги вдвое и на одной его половине рисует половину изображаемого предмета (предметы выбираются симметричные). После рисования каждой части предмета, пока не высохла краска, лист снова складывается пополам для получения отпечатка. Затем изображение можно украсить, также складывая лист после рисования нескольких украшений.</a:t>
            </a:r>
            <a:r>
              <a:rPr lang="ru-RU" sz="2400" b="1" dirty="0" smtClean="0">
                <a:latin typeface="Segoe Print" pitchFamily="2" charset="0"/>
              </a:rPr>
              <a:t/>
            </a:r>
            <a:br>
              <a:rPr lang="ru-RU" sz="2400" b="1" dirty="0" smtClean="0">
                <a:latin typeface="Segoe Print" pitchFamily="2" charset="0"/>
              </a:rPr>
            </a:br>
            <a:endParaRPr lang="ru-RU" sz="2200" dirty="0">
              <a:latin typeface="Segoe Print" pitchFamily="2" charset="0"/>
            </a:endParaRPr>
          </a:p>
        </p:txBody>
      </p:sp>
    </p:spTree>
  </p:cSld>
  <p:clrMapOvr>
    <a:masterClrMapping/>
  </p:clrMapOvr>
  <p:transition>
    <p:whee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WallpapersMania.nnm.ru]_vol51-008.jpg"/>
          <p:cNvPicPr>
            <a:picLocks noChangeAspect="1"/>
          </p:cNvPicPr>
          <p:nvPr/>
        </p:nvPicPr>
        <p:blipFill>
          <a:blip r:embed="rId2" cstate="print"/>
          <a:stretch>
            <a:fillRect/>
          </a:stretch>
        </p:blipFill>
        <p:spPr>
          <a:xfrm>
            <a:off x="0" y="-1"/>
            <a:ext cx="9144000" cy="6858001"/>
          </a:xfrm>
          <a:prstGeom prst="rect">
            <a:avLst/>
          </a:prstGeom>
        </p:spPr>
      </p:pic>
      <p:pic>
        <p:nvPicPr>
          <p:cNvPr id="4098" name="Picture 2" descr="D:\СЕМЬЯ\мамина папка\фото работа\нетрадиционные техники фото\DSC05643.JPG"/>
          <p:cNvPicPr>
            <a:picLocks noChangeAspect="1" noChangeArrowheads="1"/>
          </p:cNvPicPr>
          <p:nvPr/>
        </p:nvPicPr>
        <p:blipFill>
          <a:blip r:embed="rId3" cstate="print"/>
          <a:srcRect/>
          <a:stretch>
            <a:fillRect/>
          </a:stretch>
        </p:blipFill>
        <p:spPr bwMode="auto">
          <a:xfrm>
            <a:off x="234836" y="260648"/>
            <a:ext cx="4266474" cy="5688632"/>
          </a:xfrm>
          <a:prstGeom prst="rect">
            <a:avLst/>
          </a:prstGeom>
          <a:noFill/>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703415" y="292768"/>
            <a:ext cx="4218294" cy="5624391"/>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WallpapersMania.nnm.ru]_vol126-031.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a:xfrm>
            <a:off x="467544" y="404664"/>
            <a:ext cx="8229600" cy="6192688"/>
          </a:xfrm>
        </p:spPr>
        <p:txBody>
          <a:bodyPr>
            <a:normAutofit fontScale="90000"/>
          </a:bodyPr>
          <a:lstStyle/>
          <a:p>
            <a:pPr algn="l"/>
            <a:r>
              <a:rPr lang="ru-RU" sz="42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 Монотипия пейзажная</a:t>
            </a:r>
            <a:br>
              <a:rPr lang="ru-RU" sz="42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br>
            <a:r>
              <a:rPr lang="ru-RU" sz="2200" dirty="0" smtClean="0"/>
              <a:t/>
            </a:r>
            <a:br>
              <a:rPr lang="ru-RU" sz="2200" dirty="0" smtClean="0"/>
            </a:br>
            <a:r>
              <a:rPr lang="ru-RU" sz="2200" b="1" u="sng" dirty="0" smtClean="0">
                <a:latin typeface="Segoe Print" pitchFamily="2" charset="0"/>
              </a:rPr>
              <a:t>Возраст:</a:t>
            </a:r>
            <a:r>
              <a:rPr lang="ru-RU" sz="2200" b="1" i="1" dirty="0" smtClean="0">
                <a:latin typeface="Segoe Print" pitchFamily="2" charset="0"/>
              </a:rPr>
              <a:t> от 6 лет </a:t>
            </a:r>
            <a:br>
              <a:rPr lang="ru-RU" sz="2200" b="1" i="1" dirty="0" smtClean="0">
                <a:latin typeface="Segoe Print" pitchFamily="2" charset="0"/>
              </a:rPr>
            </a:br>
            <a:r>
              <a:rPr lang="ru-RU" sz="2200" b="1" u="sng" dirty="0" smtClean="0">
                <a:latin typeface="Segoe Print" pitchFamily="2" charset="0"/>
              </a:rPr>
              <a:t>Средства выразительности: </a:t>
            </a:r>
            <a:r>
              <a:rPr lang="ru-RU" sz="2200" b="1" i="1" dirty="0" smtClean="0">
                <a:latin typeface="Segoe Print" pitchFamily="2" charset="0"/>
              </a:rPr>
              <a:t>пятно, тон, вертикальная симметрия, изображение пространства в композиции. </a:t>
            </a:r>
            <a:br>
              <a:rPr lang="ru-RU" sz="2200" b="1" i="1" dirty="0" smtClean="0">
                <a:latin typeface="Segoe Print" pitchFamily="2" charset="0"/>
              </a:rPr>
            </a:br>
            <a:r>
              <a:rPr lang="ru-RU" sz="2200" b="1" u="sng" dirty="0" smtClean="0">
                <a:latin typeface="Segoe Print" pitchFamily="2" charset="0"/>
              </a:rPr>
              <a:t>Материалы:</a:t>
            </a:r>
            <a:r>
              <a:rPr lang="ru-RU" sz="2200" b="1" i="1" dirty="0" smtClean="0">
                <a:latin typeface="Segoe Print" pitchFamily="2" charset="0"/>
              </a:rPr>
              <a:t> бумага, кисти, гуашь либо акварель, влажная губка, кафельная плитка. </a:t>
            </a:r>
            <a:br>
              <a:rPr lang="ru-RU" sz="2200" b="1" i="1" dirty="0" smtClean="0">
                <a:latin typeface="Segoe Print" pitchFamily="2" charset="0"/>
              </a:rPr>
            </a:br>
            <a:r>
              <a:rPr lang="ru-RU" sz="2200" b="1" u="sng" dirty="0" smtClean="0">
                <a:latin typeface="Segoe Print" pitchFamily="2" charset="0"/>
              </a:rPr>
              <a:t>Способ получения изображения: </a:t>
            </a:r>
            <a:r>
              <a:rPr lang="ru-RU" sz="2200" b="1" i="1" dirty="0" smtClean="0">
                <a:latin typeface="Segoe Print" pitchFamily="2" charset="0"/>
              </a:rPr>
              <a:t>ребёнок складывает лист бумаги вдвое. На одной его половине рисуется пейзаж, на другой получается его отражение в озере, реке (отпечаток). Пейзаж выполняется быстро, чтобы краска не успела высохнуть. Половина листа, предназначенная для отпечатка, протирается влажной губкой. Исходный рисунок, после того как с него сделан оттиск, оживляется красками, чтобы он сильнее отличался от отпечатка. Для монотипии также можно использовать лист бумаги и кафельную плитку. На последнюю наносится рисунок краской, затем она накрывается листом бумаги. Пейзаж получается размытым.</a:t>
            </a:r>
            <a:r>
              <a:rPr lang="ru-RU" b="1" i="1" dirty="0" smtClean="0">
                <a:latin typeface="Segoe Print" pitchFamily="2" charset="0"/>
              </a:rPr>
              <a:t/>
            </a:r>
            <a:br>
              <a:rPr lang="ru-RU" b="1" i="1" dirty="0" smtClean="0">
                <a:latin typeface="Segoe Print" pitchFamily="2" charset="0"/>
              </a:rPr>
            </a:br>
            <a:endParaRPr lang="ru-RU" b="1" i="1" dirty="0">
              <a:latin typeface="Segoe Print" pitchFamily="2" charset="0"/>
            </a:endParaRPr>
          </a:p>
        </p:txBody>
      </p:sp>
    </p:spTree>
  </p:cSld>
  <p:clrMapOvr>
    <a:masterClrMapping/>
  </p:clrMapOvr>
  <p:transition>
    <p:wheel spokes="8"/>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WallpapersMania.nnm.ru]_vol51-008.jpg"/>
          <p:cNvPicPr>
            <a:picLocks noChangeAspect="1"/>
          </p:cNvPicPr>
          <p:nvPr/>
        </p:nvPicPr>
        <p:blipFill>
          <a:blip r:embed="rId2" cstate="print"/>
          <a:stretch>
            <a:fillRect/>
          </a:stretch>
        </p:blipFill>
        <p:spPr>
          <a:xfrm>
            <a:off x="0" y="-1"/>
            <a:ext cx="9144000" cy="6858001"/>
          </a:xfrm>
          <a:prstGeom prst="rect">
            <a:avLst/>
          </a:prstGeom>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0"/>
            <a:ext cx="5148065" cy="3861048"/>
          </a:xfrm>
          <a:prstGeom prst="rect">
            <a:avLst/>
          </a:prstGeom>
          <a:noFill/>
        </p:spPr>
      </p:pic>
      <p:pic>
        <p:nvPicPr>
          <p:cNvPr id="5123" name="Picture 3" descr="D:\СЕМЬЯ\мамина папка\фото работа\нетрадиционные техники фото\DSC05618.JPG"/>
          <p:cNvPicPr>
            <a:picLocks noChangeAspect="1" noChangeArrowheads="1"/>
          </p:cNvPicPr>
          <p:nvPr/>
        </p:nvPicPr>
        <p:blipFill>
          <a:blip r:embed="rId4" cstate="print"/>
          <a:srcRect/>
          <a:stretch>
            <a:fillRect/>
          </a:stretch>
        </p:blipFill>
        <p:spPr bwMode="auto">
          <a:xfrm>
            <a:off x="5147556" y="548680"/>
            <a:ext cx="3996444" cy="5328592"/>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WallpapersMania.nnm.ru]_vol126-031.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a:xfrm>
            <a:off x="457200" y="274638"/>
            <a:ext cx="8229600" cy="5890666"/>
          </a:xfrm>
        </p:spPr>
        <p:txBody>
          <a:bodyPr>
            <a:normAutofit fontScale="90000"/>
          </a:bodyPr>
          <a:lstStyle/>
          <a:p>
            <a:pPr algn="l"/>
            <a:r>
              <a:rPr lang="ru-RU" sz="4200" b="1" dirty="0" smtClean="0">
                <a:solidFill>
                  <a:srgbClr val="FFFF00"/>
                </a:solidFill>
                <a:latin typeface="DoloresCyr Black" pitchFamily="82" charset="0"/>
              </a:rPr>
              <a:t> </a:t>
            </a:r>
            <a:r>
              <a:rPr lang="ru-RU" sz="4200" b="1" dirty="0" err="1"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Кляксография</a:t>
            </a:r>
            <a:r>
              <a:rPr lang="ru-RU" sz="42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 обычная</a:t>
            </a:r>
            <a:br>
              <a:rPr lang="ru-RU" sz="42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br>
            <a:r>
              <a:rPr lang="ru-RU" sz="2400" b="1" dirty="0" smtClean="0"/>
              <a:t/>
            </a:r>
            <a:br>
              <a:rPr lang="ru-RU" sz="2400" b="1" dirty="0" smtClean="0"/>
            </a:br>
            <a:r>
              <a:rPr lang="ru-RU" sz="2400" b="1" u="sng" dirty="0" smtClean="0">
                <a:latin typeface="Segoe Print" pitchFamily="2" charset="0"/>
              </a:rPr>
              <a:t>Возраст:</a:t>
            </a:r>
            <a:r>
              <a:rPr lang="ru-RU" sz="2400" b="1" i="1" dirty="0" smtClean="0">
                <a:latin typeface="Segoe Print" pitchFamily="2" charset="0"/>
              </a:rPr>
              <a:t> от пяти лет.</a:t>
            </a:r>
            <a:br>
              <a:rPr lang="ru-RU" sz="2400" b="1" i="1" dirty="0" smtClean="0">
                <a:latin typeface="Segoe Print" pitchFamily="2" charset="0"/>
              </a:rPr>
            </a:br>
            <a:r>
              <a:rPr lang="ru-RU" sz="2400" b="1" u="sng" dirty="0" smtClean="0">
                <a:latin typeface="Segoe Print" pitchFamily="2" charset="0"/>
              </a:rPr>
              <a:t>Средства выразительности</a:t>
            </a:r>
            <a:r>
              <a:rPr lang="ru-RU" sz="2400" b="1" i="1" dirty="0" smtClean="0">
                <a:latin typeface="Segoe Print" pitchFamily="2" charset="0"/>
              </a:rPr>
              <a:t>: пятно.</a:t>
            </a:r>
            <a:br>
              <a:rPr lang="ru-RU" sz="2400" b="1" i="1" dirty="0" smtClean="0">
                <a:latin typeface="Segoe Print" pitchFamily="2" charset="0"/>
              </a:rPr>
            </a:br>
            <a:r>
              <a:rPr lang="ru-RU" sz="2400" b="1" u="sng" dirty="0" smtClean="0">
                <a:latin typeface="Segoe Print" pitchFamily="2" charset="0"/>
              </a:rPr>
              <a:t>Материалы: </a:t>
            </a:r>
            <a:r>
              <a:rPr lang="ru-RU" sz="2400" b="1" i="1" dirty="0" smtClean="0">
                <a:latin typeface="Segoe Print" pitchFamily="2" charset="0"/>
              </a:rPr>
              <a:t>бумага, тушь либо жидко разведенная гуашь в мисочке, пластиковая ложечка.</a:t>
            </a:r>
            <a:br>
              <a:rPr lang="ru-RU" sz="2400" b="1" i="1" dirty="0" smtClean="0">
                <a:latin typeface="Segoe Print" pitchFamily="2" charset="0"/>
              </a:rPr>
            </a:br>
            <a:r>
              <a:rPr lang="ru-RU" sz="2400" b="1" i="1" dirty="0" smtClean="0">
                <a:latin typeface="Segoe Print" pitchFamily="2" charset="0"/>
              </a:rPr>
              <a:t> </a:t>
            </a:r>
            <a:r>
              <a:rPr lang="ru-RU" sz="2400" b="1" u="sng" dirty="0" smtClean="0">
                <a:latin typeface="Segoe Print" pitchFamily="2" charset="0"/>
              </a:rPr>
              <a:t>Способ получения изображения: </a:t>
            </a:r>
            <a:r>
              <a:rPr lang="ru-RU" sz="2400" b="1" i="1" dirty="0" smtClean="0">
                <a:latin typeface="Segoe Print" pitchFamily="2" charset="0"/>
              </a:rPr>
              <a:t>ребенок зачерпывает гуашь пластиковой ложкой и выливает на бумагу. В результате получаются пятна в произвольном порядке. Затем лист накрывается другим листом и прижимается (можно согнуть исходный лист пополам, на одну половину капнуть тушь, а другой его прикрыть). Далее верхний лист снимается, изображение рассматривается: определяется, на что оно похоже. Недостающие детали дорисовываются.</a:t>
            </a:r>
            <a:r>
              <a:rPr lang="ru-RU" sz="2400" b="1" dirty="0" smtClean="0">
                <a:latin typeface="Segoe Print" pitchFamily="2" charset="0"/>
              </a:rPr>
              <a:t/>
            </a:r>
            <a:br>
              <a:rPr lang="ru-RU" sz="2400" b="1" dirty="0" smtClean="0">
                <a:latin typeface="Segoe Print" pitchFamily="2" charset="0"/>
              </a:rPr>
            </a:br>
            <a:endParaRPr lang="ru-RU" sz="2200" dirty="0">
              <a:latin typeface="Segoe Print" pitchFamily="2" charset="0"/>
            </a:endParaRPr>
          </a:p>
        </p:txBody>
      </p:sp>
    </p:spTree>
  </p:cSld>
  <p:clrMapOvr>
    <a:masterClrMapping/>
  </p:clrMapOvr>
  <p:transition>
    <p:split dir="in"/>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WallpapersMania.nnm.ru]_vol51-008.jpg"/>
          <p:cNvPicPr>
            <a:picLocks noChangeAspect="1"/>
          </p:cNvPicPr>
          <p:nvPr/>
        </p:nvPicPr>
        <p:blipFill>
          <a:blip r:embed="rId2" cstate="print"/>
          <a:stretch>
            <a:fillRect/>
          </a:stretch>
        </p:blipFill>
        <p:spPr>
          <a:xfrm>
            <a:off x="0" y="-1"/>
            <a:ext cx="9144000" cy="6858001"/>
          </a:xfrm>
          <a:prstGeom prst="rect">
            <a:avLst/>
          </a:prstGeom>
        </p:spPr>
      </p:pic>
      <p:pic>
        <p:nvPicPr>
          <p:cNvPr id="3074" name="Picture 2" descr="D:\СЕМЬЯ\мамина папка\podelki_detskie_204.jpg"/>
          <p:cNvPicPr>
            <a:picLocks noChangeAspect="1" noChangeArrowheads="1"/>
          </p:cNvPicPr>
          <p:nvPr/>
        </p:nvPicPr>
        <p:blipFill>
          <a:blip r:embed="rId3" cstate="print"/>
          <a:srcRect/>
          <a:stretch>
            <a:fillRect/>
          </a:stretch>
        </p:blipFill>
        <p:spPr bwMode="auto">
          <a:xfrm>
            <a:off x="611560" y="1412776"/>
            <a:ext cx="5936023" cy="3960440"/>
          </a:xfrm>
          <a:prstGeom prst="rect">
            <a:avLst/>
          </a:prstGeom>
          <a:noFill/>
        </p:spPr>
      </p:pic>
      <p:pic>
        <p:nvPicPr>
          <p:cNvPr id="3075" name="Picture 3" descr="D:\СЕМЬЯ\мамина папка\zanatia250_clip_image001.jpg"/>
          <p:cNvPicPr>
            <a:picLocks noChangeAspect="1" noChangeArrowheads="1"/>
          </p:cNvPicPr>
          <p:nvPr/>
        </p:nvPicPr>
        <p:blipFill>
          <a:blip r:embed="rId4" cstate="print"/>
          <a:srcRect/>
          <a:stretch>
            <a:fillRect/>
          </a:stretch>
        </p:blipFill>
        <p:spPr bwMode="auto">
          <a:xfrm>
            <a:off x="6876256" y="4725144"/>
            <a:ext cx="1770928" cy="1800200"/>
          </a:xfrm>
          <a:prstGeom prst="rect">
            <a:avLst/>
          </a:prstGeom>
          <a:noFill/>
        </p:spPr>
      </p:pic>
      <p:pic>
        <p:nvPicPr>
          <p:cNvPr id="3076" name="Picture 4" descr="D:\СЕМЬЯ\мамина папка\zanatia250_clip_image004.jpg"/>
          <p:cNvPicPr>
            <a:picLocks noChangeAspect="1" noChangeArrowheads="1"/>
          </p:cNvPicPr>
          <p:nvPr/>
        </p:nvPicPr>
        <p:blipFill>
          <a:blip r:embed="rId5" cstate="print"/>
          <a:srcRect/>
          <a:stretch>
            <a:fillRect/>
          </a:stretch>
        </p:blipFill>
        <p:spPr bwMode="auto">
          <a:xfrm>
            <a:off x="6804248" y="548680"/>
            <a:ext cx="1909432" cy="1512168"/>
          </a:xfrm>
          <a:prstGeom prst="rect">
            <a:avLst/>
          </a:prstGeom>
          <a:noFill/>
        </p:spPr>
      </p:pic>
      <p:pic>
        <p:nvPicPr>
          <p:cNvPr id="3077" name="Picture 5" descr="D:\СЕМЬЯ\мамина папка\zanatia250_clip_image003.jpg"/>
          <p:cNvPicPr>
            <a:picLocks noChangeAspect="1" noChangeArrowheads="1"/>
          </p:cNvPicPr>
          <p:nvPr/>
        </p:nvPicPr>
        <p:blipFill>
          <a:blip r:embed="rId6" cstate="print"/>
          <a:srcRect/>
          <a:stretch>
            <a:fillRect/>
          </a:stretch>
        </p:blipFill>
        <p:spPr bwMode="auto">
          <a:xfrm>
            <a:off x="6948264" y="2420888"/>
            <a:ext cx="1619447" cy="2089086"/>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WallpapersMania.nnm.ru]_vol126-031.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a:xfrm>
            <a:off x="457200" y="274638"/>
            <a:ext cx="8229600" cy="4666530"/>
          </a:xfrm>
        </p:spPr>
        <p:txBody>
          <a:bodyPr>
            <a:normAutofit/>
          </a:bodyPr>
          <a:lstStyle/>
          <a:p>
            <a:pPr algn="l"/>
            <a:r>
              <a:rPr lang="ru-RU" sz="2400" b="1" dirty="0" smtClean="0"/>
              <a:t/>
            </a:r>
            <a:br>
              <a:rPr lang="ru-RU" sz="2400" b="1" dirty="0" smtClean="0"/>
            </a:br>
            <a:endParaRPr lang="ru-RU" sz="2200" dirty="0"/>
          </a:p>
        </p:txBody>
      </p:sp>
      <p:sp>
        <p:nvSpPr>
          <p:cNvPr id="5" name="Прямоугольник 4"/>
          <p:cNvSpPr/>
          <p:nvPr/>
        </p:nvSpPr>
        <p:spPr>
          <a:xfrm>
            <a:off x="395536" y="332656"/>
            <a:ext cx="8136904" cy="4924425"/>
          </a:xfrm>
          <a:prstGeom prst="rect">
            <a:avLst/>
          </a:prstGeom>
        </p:spPr>
        <p:txBody>
          <a:bodyPr wrap="square">
            <a:spAutoFit/>
          </a:bodyPr>
          <a:lstStyle/>
          <a:p>
            <a:r>
              <a:rPr lang="ru-RU" sz="32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 </a:t>
            </a:r>
            <a:r>
              <a:rPr lang="ru-RU" sz="3200" b="1" dirty="0" err="1"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Кляксография</a:t>
            </a:r>
            <a:r>
              <a:rPr lang="ru-RU" sz="32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 с трубочкой</a:t>
            </a:r>
            <a:r>
              <a:rPr lang="ru-RU" sz="36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
            </a:r>
            <a:br>
              <a:rPr lang="ru-RU" sz="36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br>
            <a:r>
              <a:rPr lang="ru-RU" b="1" dirty="0" smtClean="0"/>
              <a:t/>
            </a:r>
            <a:br>
              <a:rPr lang="ru-RU" b="1" dirty="0" smtClean="0"/>
            </a:br>
            <a:r>
              <a:rPr lang="ru-RU" sz="2200" b="1" u="sng" dirty="0" smtClean="0">
                <a:latin typeface="Segoe Print" pitchFamily="2" charset="0"/>
              </a:rPr>
              <a:t>Возраст:</a:t>
            </a:r>
            <a:r>
              <a:rPr lang="ru-RU" sz="2200" b="1" i="1" dirty="0" smtClean="0">
                <a:latin typeface="Segoe Print" pitchFamily="2" charset="0"/>
              </a:rPr>
              <a:t> от пяти лет.</a:t>
            </a:r>
            <a:br>
              <a:rPr lang="ru-RU" sz="2200" b="1" i="1" dirty="0" smtClean="0">
                <a:latin typeface="Segoe Print" pitchFamily="2" charset="0"/>
              </a:rPr>
            </a:br>
            <a:r>
              <a:rPr lang="ru-RU" sz="2200" b="1" u="sng" dirty="0" smtClean="0">
                <a:latin typeface="Segoe Print" pitchFamily="2" charset="0"/>
              </a:rPr>
              <a:t>Средства выразительности</a:t>
            </a:r>
            <a:r>
              <a:rPr lang="ru-RU" sz="2200" b="1" i="1" dirty="0" smtClean="0">
                <a:latin typeface="Segoe Print" pitchFamily="2" charset="0"/>
              </a:rPr>
              <a:t>: пятно.</a:t>
            </a:r>
            <a:br>
              <a:rPr lang="ru-RU" sz="2200" b="1" i="1" dirty="0" smtClean="0">
                <a:latin typeface="Segoe Print" pitchFamily="2" charset="0"/>
              </a:rPr>
            </a:br>
            <a:r>
              <a:rPr lang="ru-RU" sz="2200" b="1" u="sng" dirty="0" smtClean="0">
                <a:latin typeface="Segoe Print" pitchFamily="2" charset="0"/>
              </a:rPr>
              <a:t>Материалы: </a:t>
            </a:r>
            <a:r>
              <a:rPr lang="ru-RU" sz="2200" b="1" i="1" dirty="0" smtClean="0">
                <a:latin typeface="Segoe Print" pitchFamily="2" charset="0"/>
              </a:rPr>
              <a:t>бумага, тушь либо жидко разведенная гуашь в мисочке, пластиковая ложечка, трубочка (соломинка для напитков).</a:t>
            </a:r>
            <a:br>
              <a:rPr lang="ru-RU" sz="2200" b="1" i="1" dirty="0" smtClean="0">
                <a:latin typeface="Segoe Print" pitchFamily="2" charset="0"/>
              </a:rPr>
            </a:br>
            <a:r>
              <a:rPr lang="ru-RU" sz="2200" b="1" i="1" dirty="0" smtClean="0">
                <a:latin typeface="Segoe Print" pitchFamily="2" charset="0"/>
              </a:rPr>
              <a:t> </a:t>
            </a:r>
            <a:r>
              <a:rPr lang="ru-RU" sz="2200" b="1" u="sng" dirty="0" smtClean="0">
                <a:latin typeface="Segoe Print" pitchFamily="2" charset="0"/>
              </a:rPr>
              <a:t>Способ получения изображения: </a:t>
            </a:r>
            <a:r>
              <a:rPr lang="ru-RU" sz="2200" b="1" i="1" dirty="0" smtClean="0">
                <a:latin typeface="Segoe Print" pitchFamily="2" charset="0"/>
              </a:rPr>
              <a:t>ребенок зачерпывает гуашь пластиковой ложкой и выливает на лист, делая небольшое пятно (капельку). Затем на это пятно дует из трубочки так, чтобы ее конец не касался ни пятна, ни бумаги. При необходимости процедура повторяется. Недостающие детали дорисовываются. </a:t>
            </a:r>
            <a:endParaRPr lang="ru-RU" sz="2200" dirty="0"/>
          </a:p>
        </p:txBody>
      </p:sp>
    </p:spTree>
  </p:cSld>
  <p:clrMapOvr>
    <a:masterClrMapping/>
  </p:clrMapOvr>
  <p:transition>
    <p:split dir="in"/>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WallpapersMania.nnm.ru]_vol51-008.jpg"/>
          <p:cNvPicPr>
            <a:picLocks noChangeAspect="1"/>
          </p:cNvPicPr>
          <p:nvPr/>
        </p:nvPicPr>
        <p:blipFill>
          <a:blip r:embed="rId2" cstate="print"/>
          <a:stretch>
            <a:fillRect/>
          </a:stretch>
        </p:blipFill>
        <p:spPr>
          <a:xfrm>
            <a:off x="0" y="-1"/>
            <a:ext cx="9144000" cy="6858001"/>
          </a:xfrm>
          <a:prstGeom prst="rect">
            <a:avLst/>
          </a:prstGeom>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 y="-13693"/>
            <a:ext cx="5100307" cy="3825230"/>
          </a:xfrm>
          <a:prstGeom prst="rect">
            <a:avLst/>
          </a:prstGeom>
          <a:noFill/>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899876" y="2924944"/>
            <a:ext cx="5244074" cy="3933056"/>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WallpapersMania.nnm.ru]_vol126-031.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a:xfrm>
            <a:off x="457200" y="274638"/>
            <a:ext cx="8229600" cy="4666530"/>
          </a:xfrm>
        </p:spPr>
        <p:txBody>
          <a:bodyPr>
            <a:normAutofit/>
          </a:bodyPr>
          <a:lstStyle/>
          <a:p>
            <a:pPr algn="l"/>
            <a:r>
              <a:rPr lang="ru-RU" sz="2400" b="1" dirty="0" smtClean="0"/>
              <a:t/>
            </a:r>
            <a:br>
              <a:rPr lang="ru-RU" sz="2400" b="1" dirty="0" smtClean="0"/>
            </a:br>
            <a:endParaRPr lang="ru-RU" sz="2200" dirty="0"/>
          </a:p>
        </p:txBody>
      </p:sp>
      <p:sp>
        <p:nvSpPr>
          <p:cNvPr id="5" name="Прямоугольник 4"/>
          <p:cNvSpPr/>
          <p:nvPr/>
        </p:nvSpPr>
        <p:spPr>
          <a:xfrm>
            <a:off x="467544" y="332656"/>
            <a:ext cx="8280920" cy="4924425"/>
          </a:xfrm>
          <a:prstGeom prst="rect">
            <a:avLst/>
          </a:prstGeom>
        </p:spPr>
        <p:txBody>
          <a:bodyPr wrap="square">
            <a:spAutoFit/>
          </a:bodyPr>
          <a:lstStyle/>
          <a:p>
            <a:r>
              <a:rPr lang="ru-RU" sz="32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 </a:t>
            </a:r>
            <a:r>
              <a:rPr lang="ru-RU" sz="3200" b="1" dirty="0" err="1"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Ниткография</a:t>
            </a:r>
            <a:r>
              <a:rPr lang="ru-RU" sz="32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
            </a:r>
            <a:br>
              <a:rPr lang="ru-RU" sz="32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br>
            <a:r>
              <a:rPr lang="ru-RU" b="1" dirty="0" smtClean="0"/>
              <a:t/>
            </a:r>
            <a:br>
              <a:rPr lang="ru-RU" b="1" dirty="0" smtClean="0"/>
            </a:br>
            <a:r>
              <a:rPr lang="ru-RU" sz="2200" b="1" u="sng" dirty="0" smtClean="0">
                <a:latin typeface="Segoe Print" pitchFamily="2" charset="0"/>
              </a:rPr>
              <a:t>Возраст:</a:t>
            </a:r>
            <a:r>
              <a:rPr lang="ru-RU" sz="2200" b="1" i="1" dirty="0" smtClean="0">
                <a:latin typeface="Segoe Print" pitchFamily="2" charset="0"/>
              </a:rPr>
              <a:t> от пяти лет.</a:t>
            </a:r>
            <a:br>
              <a:rPr lang="ru-RU" sz="2200" b="1" i="1" dirty="0" smtClean="0">
                <a:latin typeface="Segoe Print" pitchFamily="2" charset="0"/>
              </a:rPr>
            </a:br>
            <a:r>
              <a:rPr lang="ru-RU" sz="2200" b="1" u="sng" dirty="0" smtClean="0">
                <a:latin typeface="Segoe Print" pitchFamily="2" charset="0"/>
              </a:rPr>
              <a:t>Средства выразительности</a:t>
            </a:r>
            <a:r>
              <a:rPr lang="ru-RU" sz="2200" b="1" i="1" dirty="0" smtClean="0">
                <a:latin typeface="Segoe Print" pitchFamily="2" charset="0"/>
              </a:rPr>
              <a:t>: пятно.</a:t>
            </a:r>
            <a:br>
              <a:rPr lang="ru-RU" sz="2200" b="1" i="1" dirty="0" smtClean="0">
                <a:latin typeface="Segoe Print" pitchFamily="2" charset="0"/>
              </a:rPr>
            </a:br>
            <a:r>
              <a:rPr lang="ru-RU" sz="2200" b="1" u="sng" dirty="0" smtClean="0">
                <a:latin typeface="Segoe Print" pitchFamily="2" charset="0"/>
              </a:rPr>
              <a:t>Материалы: </a:t>
            </a:r>
            <a:r>
              <a:rPr lang="ru-RU" sz="2200" b="1" i="1" dirty="0" smtClean="0">
                <a:latin typeface="Segoe Print" pitchFamily="2" charset="0"/>
              </a:rPr>
              <a:t>бумага, тушь либо жидко разведенная гуашь в мисочке, пластиковая ложечка, нитка средней толщины.</a:t>
            </a:r>
            <a:br>
              <a:rPr lang="ru-RU" sz="2200" b="1" i="1" dirty="0" smtClean="0">
                <a:latin typeface="Segoe Print" pitchFamily="2" charset="0"/>
              </a:rPr>
            </a:br>
            <a:r>
              <a:rPr lang="ru-RU" sz="2200" b="1" i="1" dirty="0" smtClean="0">
                <a:latin typeface="Segoe Print" pitchFamily="2" charset="0"/>
              </a:rPr>
              <a:t> </a:t>
            </a:r>
            <a:r>
              <a:rPr lang="ru-RU" sz="2200" b="1" u="sng" dirty="0" smtClean="0">
                <a:latin typeface="Segoe Print" pitchFamily="2" charset="0"/>
              </a:rPr>
              <a:t>Способ получения изображения: </a:t>
            </a:r>
            <a:r>
              <a:rPr lang="ru-RU" sz="2200" b="1" i="1" dirty="0" smtClean="0">
                <a:latin typeface="Segoe Print" pitchFamily="2" charset="0"/>
              </a:rPr>
              <a:t>ребенок опускает нитку в краску, отжимает ее. Затем на листе бумаги выкладывает из нитки изображение, оставляя один ее конец свободным. После этого сверху накладывает другой  лист, прижимает, придерживая рукой, и вытягивает нитку за кончик. Недостающие детали дорисовываются.</a:t>
            </a:r>
            <a:endParaRPr lang="ru-RU" sz="2200" dirty="0"/>
          </a:p>
        </p:txBody>
      </p:sp>
    </p:spTree>
  </p:cSld>
  <p:clrMapOvr>
    <a:masterClrMapping/>
  </p:clrMapOvr>
  <p:transition>
    <p:split dir="in"/>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WallpapersMania.nnm.ru]_vol51-008.jpg"/>
          <p:cNvPicPr>
            <a:picLocks noChangeAspect="1"/>
          </p:cNvPicPr>
          <p:nvPr/>
        </p:nvPicPr>
        <p:blipFill>
          <a:blip r:embed="rId2" cstate="print"/>
          <a:stretch>
            <a:fillRect/>
          </a:stretch>
        </p:blipFill>
        <p:spPr>
          <a:xfrm>
            <a:off x="0" y="-1"/>
            <a:ext cx="9144000" cy="6858001"/>
          </a:xfrm>
          <a:prstGeom prst="rect">
            <a:avLst/>
          </a:prstGeom>
        </p:spPr>
      </p:pic>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513" y="188640"/>
            <a:ext cx="4752529" cy="6336704"/>
          </a:xfrm>
          <a:prstGeom prst="rect">
            <a:avLst/>
          </a:prstGeom>
          <a:noFill/>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391471" y="192038"/>
            <a:ext cx="4752529" cy="6336704"/>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d7a11da3efac96b8ef.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a:xfrm>
            <a:off x="457200" y="908720"/>
            <a:ext cx="8208000" cy="864096"/>
          </a:xfrm>
        </p:spPr>
        <p:txBody>
          <a:bodyPr>
            <a:normAutofit fontScale="90000"/>
          </a:bodyPr>
          <a:lstStyle/>
          <a:p>
            <a:r>
              <a:rPr lang="ru-RU" sz="31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Применение</a:t>
            </a:r>
            <a:r>
              <a:rPr lang="ru-RU" sz="3100" b="1" dirty="0" smtClean="0">
                <a:ln w="12700">
                  <a:solidFill>
                    <a:schemeClr val="tx1"/>
                  </a:solidFill>
                  <a:prstDash val="solid"/>
                </a:ln>
                <a:solidFill>
                  <a:srgbClr val="FFFF00"/>
                </a:solidFill>
                <a:effectLst>
                  <a:outerShdw blurRad="41275" dist="20320" dir="1800000" algn="tl" rotWithShape="0">
                    <a:srgbClr val="000000">
                      <a:alpha val="40000"/>
                    </a:srgbClr>
                  </a:outerShdw>
                </a:effectLst>
                <a:latin typeface="DoloresCyr Black" pitchFamily="82" charset="0"/>
              </a:rPr>
              <a:t> </a:t>
            </a:r>
            <a:r>
              <a:rPr lang="ru-RU" sz="31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нетрадиционных техник изобразительной деятельности:</a:t>
            </a:r>
            <a:r>
              <a:rPr lang="ru-RU" dirty="0" smtClean="0">
                <a:solidFill>
                  <a:srgbClr val="FFFF00"/>
                </a:solidFill>
              </a:rPr>
              <a:t/>
            </a:r>
            <a:br>
              <a:rPr lang="ru-RU" dirty="0" smtClean="0">
                <a:solidFill>
                  <a:srgbClr val="FFFF00"/>
                </a:solidFill>
              </a:rPr>
            </a:br>
            <a:endParaRPr lang="ru-RU" dirty="0"/>
          </a:p>
        </p:txBody>
      </p:sp>
      <p:sp>
        <p:nvSpPr>
          <p:cNvPr id="3" name="Содержимое 2"/>
          <p:cNvSpPr>
            <a:spLocks noGrp="1"/>
          </p:cNvSpPr>
          <p:nvPr>
            <p:ph idx="1"/>
          </p:nvPr>
        </p:nvSpPr>
        <p:spPr>
          <a:xfrm>
            <a:off x="395536" y="1916832"/>
            <a:ext cx="8589640" cy="4941168"/>
          </a:xfrm>
        </p:spPr>
        <p:txBody>
          <a:bodyPr>
            <a:normAutofit fontScale="25000" lnSpcReduction="20000"/>
          </a:bodyPr>
          <a:lstStyle/>
          <a:p>
            <a:pPr lvl="0"/>
            <a:r>
              <a:rPr lang="ru-RU" sz="8000" b="1" dirty="0" smtClean="0">
                <a:latin typeface="Segoe Print" pitchFamily="2" charset="0"/>
              </a:rPr>
              <a:t>способствует обогащению знаний и представлений детей о предметах и их использовании, материалах, их свойствах, способах применения;</a:t>
            </a:r>
          </a:p>
          <a:p>
            <a:pPr lvl="0"/>
            <a:r>
              <a:rPr lang="ru-RU" sz="8000" b="1" dirty="0" smtClean="0">
                <a:latin typeface="Segoe Print" pitchFamily="2" charset="0"/>
              </a:rPr>
              <a:t>стимулирует положительную мотивацию у ребенка, вызывает радостное настроение, снимает страх перед процессом рисования;</a:t>
            </a:r>
          </a:p>
          <a:p>
            <a:pPr lvl="0"/>
            <a:r>
              <a:rPr lang="ru-RU" sz="8000" b="1" dirty="0" smtClean="0">
                <a:latin typeface="Segoe Print" pitchFamily="2" charset="0"/>
              </a:rPr>
              <a:t>дает возможность экспериментировать;</a:t>
            </a:r>
          </a:p>
          <a:p>
            <a:pPr lvl="0"/>
            <a:r>
              <a:rPr lang="ru-RU" sz="8000" b="1" dirty="0" smtClean="0">
                <a:latin typeface="Segoe Print" pitchFamily="2" charset="0"/>
              </a:rPr>
              <a:t>развивает тактильную чувствительность, </a:t>
            </a:r>
            <a:r>
              <a:rPr lang="ru-RU" sz="8000" b="1" dirty="0" err="1" smtClean="0">
                <a:latin typeface="Segoe Print" pitchFamily="2" charset="0"/>
              </a:rPr>
              <a:t>цветовосприятие</a:t>
            </a:r>
            <a:r>
              <a:rPr lang="ru-RU" sz="8000" b="1" dirty="0" smtClean="0">
                <a:latin typeface="Segoe Print" pitchFamily="2" charset="0"/>
              </a:rPr>
              <a:t>;</a:t>
            </a:r>
          </a:p>
          <a:p>
            <a:pPr lvl="0"/>
            <a:r>
              <a:rPr lang="ru-RU" sz="8000" b="1" dirty="0" smtClean="0">
                <a:latin typeface="Segoe Print" pitchFamily="2" charset="0"/>
              </a:rPr>
              <a:t>способствует развитию зрительно-моторной координации;</a:t>
            </a:r>
          </a:p>
          <a:p>
            <a:pPr lvl="0"/>
            <a:r>
              <a:rPr lang="ru-RU" sz="8000" b="1" dirty="0" smtClean="0">
                <a:latin typeface="Segoe Print" pitchFamily="2" charset="0"/>
              </a:rPr>
              <a:t>не утомляет дошкольников, повышает работоспособность;</a:t>
            </a:r>
          </a:p>
          <a:p>
            <a:pPr lvl="0"/>
            <a:r>
              <a:rPr lang="ru-RU" sz="8000" b="1" dirty="0" smtClean="0">
                <a:latin typeface="Segoe Print" pitchFamily="2" charset="0"/>
              </a:rPr>
              <a:t>развивает нестандартность мышления, раскрепощенность, индивидуальность</a:t>
            </a:r>
            <a:r>
              <a:rPr lang="ru-RU" sz="7400" b="1" dirty="0" smtClean="0">
                <a:latin typeface="Segoe Print" pitchFamily="2" charset="0"/>
              </a:rPr>
              <a:t>.</a:t>
            </a:r>
          </a:p>
          <a:p>
            <a:pPr>
              <a:buNone/>
            </a:pPr>
            <a:endParaRPr lang="ru-RU" dirty="0">
              <a:ln>
                <a:solidFill>
                  <a:schemeClr val="accent6"/>
                </a:solidFill>
              </a:ln>
              <a:solidFill>
                <a:srgbClr val="FF9900"/>
              </a:solidFill>
              <a:effectLst>
                <a:glow rad="101600">
                  <a:schemeClr val="tx1">
                    <a:alpha val="60000"/>
                  </a:schemeClr>
                </a:glow>
              </a:effectLst>
              <a:latin typeface="Segoe Print" pitchFamily="2" charset="0"/>
            </a:endParaRPr>
          </a:p>
        </p:txBody>
      </p:sp>
    </p:spTree>
  </p:cSld>
  <p:clrMapOvr>
    <a:masterClrMapping/>
  </p:clrMapOvr>
  <p:transition>
    <p:wipe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WallpapersMania.nnm.ru]_vol51-008.jpg"/>
          <p:cNvPicPr>
            <a:picLocks noChangeAspect="1"/>
          </p:cNvPicPr>
          <p:nvPr/>
        </p:nvPicPr>
        <p:blipFill>
          <a:blip r:embed="rId2" cstate="print"/>
          <a:stretch>
            <a:fillRect/>
          </a:stretch>
        </p:blipFill>
        <p:spPr>
          <a:xfrm>
            <a:off x="0" y="-1"/>
            <a:ext cx="9144000" cy="6858001"/>
          </a:xfrm>
          <a:prstGeom prst="rect">
            <a:avLst/>
          </a:prstGeom>
        </p:spPr>
      </p:pic>
      <p:pic>
        <p:nvPicPr>
          <p:cNvPr id="3" name="Рисунок 2" descr="83356878_large_oillica.gif"/>
          <p:cNvPicPr>
            <a:picLocks noChangeAspect="1"/>
          </p:cNvPicPr>
          <p:nvPr/>
        </p:nvPicPr>
        <p:blipFill>
          <a:blip r:embed="rId3" cstate="email"/>
          <a:stretch>
            <a:fillRect/>
          </a:stretch>
        </p:blipFill>
        <p:spPr>
          <a:xfrm>
            <a:off x="6847388" y="620688"/>
            <a:ext cx="2101913" cy="1886314"/>
          </a:xfrm>
          <a:prstGeom prst="rect">
            <a:avLst/>
          </a:prstGeom>
        </p:spPr>
      </p:pic>
      <p:pic>
        <p:nvPicPr>
          <p:cNvPr id="1026" name="Picture 2" descr="H:\DCIM\101MSDCF\DSC0533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58895"/>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0609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WallpapersMania.nnm.ru]_vol126-031.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a:xfrm>
            <a:off x="457200" y="-315416"/>
            <a:ext cx="8229600" cy="5400600"/>
          </a:xfrm>
        </p:spPr>
        <p:txBody>
          <a:bodyPr>
            <a:normAutofit/>
          </a:bodyPr>
          <a:lstStyle/>
          <a:p>
            <a:pPr algn="l"/>
            <a:r>
              <a:rPr lang="ru-RU" sz="3800" b="1" dirty="0" smtClean="0">
                <a:ln w="12700">
                  <a:solidFill>
                    <a:schemeClr val="tx1"/>
                  </a:solidFill>
                  <a:prstDash val="solid"/>
                </a:ln>
                <a:solidFill>
                  <a:srgbClr val="FFFF00"/>
                </a:solidFill>
                <a:effectLst>
                  <a:outerShdw blurRad="41275" dist="20320" dir="1800000" algn="tl" rotWithShape="0">
                    <a:srgbClr val="000000">
                      <a:alpha val="40000"/>
                    </a:srgbClr>
                  </a:outerShdw>
                </a:effectLst>
              </a:rPr>
              <a:t>                     </a:t>
            </a:r>
            <a:r>
              <a:rPr lang="ru-RU" sz="3800" b="1" dirty="0" err="1"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Набрызг</a:t>
            </a:r>
            <a:r>
              <a:rPr lang="ru-RU" sz="38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
            </a:r>
            <a:br>
              <a:rPr lang="ru-RU" sz="38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br>
            <a:r>
              <a:rPr lang="ru-RU" sz="2400" b="1" dirty="0" smtClean="0"/>
              <a:t/>
            </a:r>
            <a:br>
              <a:rPr lang="ru-RU" sz="2400" b="1" dirty="0" smtClean="0"/>
            </a:br>
            <a:r>
              <a:rPr lang="ru-RU" sz="2200" b="1" u="sng" dirty="0" smtClean="0">
                <a:latin typeface="Segoe Print" pitchFamily="2" charset="0"/>
              </a:rPr>
              <a:t>Возраст:</a:t>
            </a:r>
            <a:r>
              <a:rPr lang="ru-RU" sz="2200" b="1" i="1" dirty="0" smtClean="0">
                <a:latin typeface="Segoe Print" pitchFamily="2" charset="0"/>
              </a:rPr>
              <a:t> от пяти лет.</a:t>
            </a:r>
            <a:br>
              <a:rPr lang="ru-RU" sz="2200" b="1" i="1" dirty="0" smtClean="0">
                <a:latin typeface="Segoe Print" pitchFamily="2" charset="0"/>
              </a:rPr>
            </a:br>
            <a:r>
              <a:rPr lang="ru-RU" sz="2200" b="1" i="1" dirty="0" smtClean="0">
                <a:latin typeface="Segoe Print" pitchFamily="2" charset="0"/>
              </a:rPr>
              <a:t> </a:t>
            </a:r>
            <a:r>
              <a:rPr lang="ru-RU" sz="2200" b="1" u="sng" dirty="0" smtClean="0">
                <a:latin typeface="Segoe Print" pitchFamily="2" charset="0"/>
              </a:rPr>
              <a:t>Средства выразительности: </a:t>
            </a:r>
            <a:r>
              <a:rPr lang="ru-RU" sz="2200" b="1" i="1" dirty="0" smtClean="0">
                <a:latin typeface="Segoe Print" pitchFamily="2" charset="0"/>
              </a:rPr>
              <a:t>точка, фактура.</a:t>
            </a:r>
            <a:br>
              <a:rPr lang="ru-RU" sz="2200" b="1" i="1" dirty="0" smtClean="0">
                <a:latin typeface="Segoe Print" pitchFamily="2" charset="0"/>
              </a:rPr>
            </a:br>
            <a:r>
              <a:rPr lang="ru-RU" sz="2200" b="1" u="sng" dirty="0" smtClean="0">
                <a:latin typeface="Segoe Print" pitchFamily="2" charset="0"/>
              </a:rPr>
              <a:t>Материалы: </a:t>
            </a:r>
            <a:r>
              <a:rPr lang="ru-RU" sz="2200" b="1" i="1" dirty="0" smtClean="0">
                <a:latin typeface="Segoe Print" pitchFamily="2" charset="0"/>
              </a:rPr>
              <a:t>бумага, гуашь, жесткая кисть, кусочек плотного картона либо пластика (5x5 см).</a:t>
            </a:r>
            <a:br>
              <a:rPr lang="ru-RU" sz="2200" b="1" i="1" dirty="0" smtClean="0">
                <a:latin typeface="Segoe Print" pitchFamily="2" charset="0"/>
              </a:rPr>
            </a:br>
            <a:r>
              <a:rPr lang="ru-RU" sz="2200" b="1" u="sng" dirty="0" smtClean="0">
                <a:latin typeface="Segoe Print" pitchFamily="2" charset="0"/>
              </a:rPr>
              <a:t>Способ получения изображения: </a:t>
            </a:r>
            <a:r>
              <a:rPr lang="ru-RU" sz="2200" b="1" i="1" dirty="0" smtClean="0">
                <a:latin typeface="Segoe Print" pitchFamily="2" charset="0"/>
              </a:rPr>
              <a:t>ребенок набирает краску на кисть и ударяет кистью о картон, который держит над бумагой. Краска разбрызгивается на бумагу</a:t>
            </a:r>
            <a:r>
              <a:rPr lang="ru-RU" sz="2200" b="1" i="1" dirty="0" smtClean="0"/>
              <a:t>.</a:t>
            </a:r>
            <a:r>
              <a:rPr lang="ru-RU" sz="2200" b="1" dirty="0" smtClean="0"/>
              <a:t/>
            </a:r>
            <a:br>
              <a:rPr lang="ru-RU" sz="2200" b="1" dirty="0" smtClean="0"/>
            </a:br>
            <a:endParaRPr lang="ru-RU" sz="2200" dirty="0"/>
          </a:p>
        </p:txBody>
      </p:sp>
    </p:spTree>
    <p:extLst>
      <p:ext uri="{BB962C8B-B14F-4D97-AF65-F5344CB8AC3E}">
        <p14:creationId xmlns:p14="http://schemas.microsoft.com/office/powerpoint/2010/main" val="2568906898"/>
      </p:ext>
    </p:extLst>
  </p:cSld>
  <p:clrMapOvr>
    <a:masterClrMapping/>
  </p:clrMapOvr>
  <p:transition>
    <p:split orient="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WallpapersMania.nnm.ru]_vol51-008.jpg"/>
          <p:cNvPicPr>
            <a:picLocks noChangeAspect="1"/>
          </p:cNvPicPr>
          <p:nvPr/>
        </p:nvPicPr>
        <p:blipFill>
          <a:blip r:embed="rId2" cstate="print"/>
          <a:stretch>
            <a:fillRect/>
          </a:stretch>
        </p:blipFill>
        <p:spPr>
          <a:xfrm>
            <a:off x="0" y="-1"/>
            <a:ext cx="9144000" cy="6858001"/>
          </a:xfrm>
          <a:prstGeom prst="rect">
            <a:avLst/>
          </a:prstGeom>
        </p:spPr>
      </p:pic>
      <p:pic>
        <p:nvPicPr>
          <p:cNvPr id="2050" name="Picture 2" descr="D:\СЕМЬЯ\мамина папка\P1080710.JPG"/>
          <p:cNvPicPr>
            <a:picLocks noChangeAspect="1" noChangeArrowheads="1"/>
          </p:cNvPicPr>
          <p:nvPr/>
        </p:nvPicPr>
        <p:blipFill>
          <a:blip r:embed="rId3" cstate="print"/>
          <a:srcRect/>
          <a:stretch>
            <a:fillRect/>
          </a:stretch>
        </p:blipFill>
        <p:spPr bwMode="auto">
          <a:xfrm>
            <a:off x="611560" y="260648"/>
            <a:ext cx="3559578" cy="4746104"/>
          </a:xfrm>
          <a:prstGeom prst="rect">
            <a:avLst/>
          </a:prstGeom>
          <a:noFill/>
        </p:spPr>
      </p:pic>
      <p:pic>
        <p:nvPicPr>
          <p:cNvPr id="2051" name="Picture 3" descr="D:\СЕМЬЯ\мамина папка\P1080987.JPG"/>
          <p:cNvPicPr>
            <a:picLocks noChangeAspect="1" noChangeArrowheads="1"/>
          </p:cNvPicPr>
          <p:nvPr/>
        </p:nvPicPr>
        <p:blipFill>
          <a:blip r:embed="rId4" cstate="print"/>
          <a:srcRect/>
          <a:stretch>
            <a:fillRect/>
          </a:stretch>
        </p:blipFill>
        <p:spPr bwMode="auto">
          <a:xfrm>
            <a:off x="4283968" y="2348880"/>
            <a:ext cx="4630020" cy="3252589"/>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WallpapersMania.nnm.ru]_vol126-031.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a:xfrm>
            <a:off x="539552" y="-171400"/>
            <a:ext cx="8604448" cy="6264696"/>
          </a:xfrm>
        </p:spPr>
        <p:txBody>
          <a:bodyPr>
            <a:normAutofit fontScale="90000"/>
          </a:bodyPr>
          <a:lstStyle/>
          <a:p>
            <a:pPr algn="l"/>
            <a:r>
              <a:rPr lang="ru-RU" sz="4200" b="1" i="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
            </a:r>
            <a:br>
              <a:rPr lang="ru-RU" sz="4200" b="1" i="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br>
            <a:r>
              <a:rPr lang="ru-RU" sz="4200" b="1" i="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  Рисование расчёской,   </a:t>
            </a:r>
            <a:br>
              <a:rPr lang="ru-RU" sz="4200" b="1" i="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br>
            <a:r>
              <a:rPr lang="ru-RU" sz="4200" b="1" i="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      зубной щеткой</a:t>
            </a:r>
            <a:br>
              <a:rPr lang="ru-RU" sz="4200" b="1" i="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br>
            <a:r>
              <a:rPr lang="ru-RU" sz="2400" dirty="0" smtClean="0"/>
              <a:t/>
            </a:r>
            <a:br>
              <a:rPr lang="ru-RU" sz="2400" dirty="0" smtClean="0"/>
            </a:br>
            <a:r>
              <a:rPr lang="ru-RU" sz="2200" b="1" u="sng" dirty="0" smtClean="0">
                <a:latin typeface="Segoe Print" pitchFamily="2" charset="0"/>
              </a:rPr>
              <a:t> Возраст:</a:t>
            </a:r>
            <a:r>
              <a:rPr lang="ru-RU" sz="2200" b="1" i="1" dirty="0" smtClean="0">
                <a:latin typeface="Segoe Print" pitchFamily="2" charset="0"/>
              </a:rPr>
              <a:t> с 4-х лет</a:t>
            </a:r>
            <a:br>
              <a:rPr lang="ru-RU" sz="2200" b="1" i="1" dirty="0" smtClean="0">
                <a:latin typeface="Segoe Print" pitchFamily="2" charset="0"/>
              </a:rPr>
            </a:br>
            <a:r>
              <a:rPr lang="ru-RU" sz="2200" b="1" u="sng" dirty="0" smtClean="0">
                <a:latin typeface="Segoe Print" pitchFamily="2" charset="0"/>
              </a:rPr>
              <a:t>Средства выразительности: </a:t>
            </a:r>
            <a:r>
              <a:rPr lang="ru-RU" sz="2200" b="1" i="1" dirty="0" smtClean="0">
                <a:latin typeface="Segoe Print" pitchFamily="2" charset="0"/>
              </a:rPr>
              <a:t>объемность, цвет.</a:t>
            </a:r>
            <a:br>
              <a:rPr lang="ru-RU" sz="2200" b="1" i="1" dirty="0" smtClean="0">
                <a:latin typeface="Segoe Print" pitchFamily="2" charset="0"/>
              </a:rPr>
            </a:br>
            <a:r>
              <a:rPr lang="ru-RU" sz="2200" b="1" u="sng" dirty="0" smtClean="0">
                <a:latin typeface="Segoe Print" pitchFamily="2" charset="0"/>
              </a:rPr>
              <a:t>Материалы: </a:t>
            </a:r>
            <a:r>
              <a:rPr lang="ru-RU" sz="2200" b="1" i="1" dirty="0" smtClean="0">
                <a:latin typeface="Segoe Print" pitchFamily="2" charset="0"/>
              </a:rPr>
              <a:t>плотная бумага, акварель, зубная щетка и т.д., вода в блюдечке.</a:t>
            </a:r>
            <a:br>
              <a:rPr lang="ru-RU" sz="2200" b="1" i="1" dirty="0" smtClean="0">
                <a:latin typeface="Segoe Print" pitchFamily="2" charset="0"/>
              </a:rPr>
            </a:br>
            <a:r>
              <a:rPr lang="ru-RU" sz="2200" b="1" u="sng" dirty="0" smtClean="0">
                <a:latin typeface="Segoe Print" pitchFamily="2" charset="0"/>
              </a:rPr>
              <a:t>Способ получения изображения: </a:t>
            </a:r>
            <a:r>
              <a:rPr lang="ru-RU" sz="2200" b="1" i="1" dirty="0" smtClean="0">
                <a:latin typeface="Segoe Print" pitchFamily="2" charset="0"/>
              </a:rPr>
              <a:t>Благодаря жестковатым, густым, ровно расположенным щетинкам она позволяет быстро и легко тонировать бумагу или наносить элементы рисунка с разной плотностью густоты краски. Щетку нельзя сильно мочить, то есть полусухую зубную щетку окунаем в гуашь, консистенции кашицы и можно приступать к работе.</a:t>
            </a:r>
            <a:br>
              <a:rPr lang="ru-RU" sz="2200" b="1" i="1" dirty="0" smtClean="0">
                <a:latin typeface="Segoe Print" pitchFamily="2" charset="0"/>
              </a:rPr>
            </a:br>
            <a:r>
              <a:rPr lang="ru-RU" sz="2200" b="1" u="sng" dirty="0" smtClean="0">
                <a:latin typeface="Segoe Print" pitchFamily="2" charset="0"/>
              </a:rPr>
              <a:t>Способ получения изображения</a:t>
            </a:r>
            <a:r>
              <a:rPr lang="ru-RU" sz="2200" b="1" i="1" dirty="0" smtClean="0">
                <a:latin typeface="Segoe Print" pitchFamily="2" charset="0"/>
              </a:rPr>
              <a:t>: обмакивание в жидкую</a:t>
            </a:r>
            <a:br>
              <a:rPr lang="ru-RU" sz="2200" b="1" i="1" dirty="0" smtClean="0">
                <a:latin typeface="Segoe Print" pitchFamily="2" charset="0"/>
              </a:rPr>
            </a:br>
            <a:r>
              <a:rPr lang="ru-RU" sz="2200" b="1" i="1" dirty="0" smtClean="0">
                <a:latin typeface="Segoe Print" pitchFamily="2" charset="0"/>
              </a:rPr>
              <a:t> краску и рисование по разной поверхности</a:t>
            </a:r>
            <a:r>
              <a:rPr lang="ru-RU" sz="2200" dirty="0" smtClean="0">
                <a:latin typeface="Segoe Print" pitchFamily="2" charset="0"/>
              </a:rPr>
              <a:t>.</a:t>
            </a:r>
            <a:r>
              <a:rPr lang="ru-RU" sz="2400" dirty="0" smtClean="0">
                <a:latin typeface="Segoe Print" pitchFamily="2" charset="0"/>
              </a:rPr>
              <a:t/>
            </a:r>
            <a:br>
              <a:rPr lang="ru-RU" sz="2400" dirty="0" smtClean="0">
                <a:latin typeface="Segoe Print" pitchFamily="2" charset="0"/>
              </a:rPr>
            </a:br>
            <a:endParaRPr lang="ru-RU" sz="2200" b="1" i="1" dirty="0">
              <a:latin typeface="Segoe Print" pitchFamily="2" charset="0"/>
            </a:endParaRPr>
          </a:p>
        </p:txBody>
      </p:sp>
    </p:spTree>
  </p:cSld>
  <p:clrMapOvr>
    <a:masterClrMapping/>
  </p:clrMapOvr>
  <p:transition>
    <p:strips/>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WallpapersMania.nnm.ru]_vol51-008.jpg"/>
          <p:cNvPicPr>
            <a:picLocks noChangeAspect="1"/>
          </p:cNvPicPr>
          <p:nvPr/>
        </p:nvPicPr>
        <p:blipFill>
          <a:blip r:embed="rId2" cstate="print"/>
          <a:stretch>
            <a:fillRect/>
          </a:stretch>
        </p:blipFill>
        <p:spPr>
          <a:xfrm>
            <a:off x="0" y="-1"/>
            <a:ext cx="9144000" cy="6858001"/>
          </a:xfrm>
          <a:prstGeom prst="rect">
            <a:avLst/>
          </a:prstGeom>
        </p:spPr>
      </p:pic>
      <p:pic>
        <p:nvPicPr>
          <p:cNvPr id="8194" name="Picture 2" descr="D:\СЕМЬЯ\мамина папка\фото работа\нетрадиционные техники программа и фото\DSC05842.JPG"/>
          <p:cNvPicPr>
            <a:picLocks noChangeAspect="1" noChangeArrowheads="1"/>
          </p:cNvPicPr>
          <p:nvPr/>
        </p:nvPicPr>
        <p:blipFill>
          <a:blip r:embed="rId3" cstate="print"/>
          <a:srcRect/>
          <a:stretch>
            <a:fillRect/>
          </a:stretch>
        </p:blipFill>
        <p:spPr bwMode="auto">
          <a:xfrm>
            <a:off x="971600" y="764704"/>
            <a:ext cx="7160562" cy="5370422"/>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WallpapersMania.nnm.ru]_vol126-031.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a:xfrm>
            <a:off x="395536" y="-315416"/>
            <a:ext cx="8229600" cy="6264696"/>
          </a:xfrm>
        </p:spPr>
        <p:txBody>
          <a:bodyPr>
            <a:normAutofit fontScale="90000"/>
          </a:bodyPr>
          <a:lstStyle/>
          <a:p>
            <a:pPr algn="l"/>
            <a:r>
              <a:rPr lang="en-US" sz="4200" dirty="0" smtClean="0">
                <a:solidFill>
                  <a:srgbClr val="C00000"/>
                </a:solidFill>
                <a:latin typeface="DoloresCyr Black" pitchFamily="82" charset="0"/>
              </a:rPr>
              <a:t>      </a:t>
            </a:r>
            <a:r>
              <a:rPr lang="ru-RU" sz="4200" b="1" dirty="0"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Цветной </a:t>
            </a:r>
            <a:r>
              <a:rPr lang="ru-RU" sz="4200" b="1" dirty="0" err="1"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граттаж</a:t>
            </a:r>
            <a:r>
              <a:rPr lang="ru-RU" sz="4200" b="1" dirty="0"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
            </a:r>
            <a:br>
              <a:rPr lang="ru-RU" sz="4200" b="1" dirty="0"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br>
            <a:r>
              <a:rPr lang="ru-RU" dirty="0" smtClean="0"/>
              <a:t/>
            </a:r>
            <a:br>
              <a:rPr lang="ru-RU" dirty="0" smtClean="0"/>
            </a:br>
            <a:r>
              <a:rPr lang="ru-RU" sz="2400" b="1" u="sng" dirty="0" smtClean="0">
                <a:latin typeface="Segoe Print" pitchFamily="2" charset="0"/>
              </a:rPr>
              <a:t>Возраст:</a:t>
            </a:r>
            <a:r>
              <a:rPr lang="ru-RU" sz="2400" b="1" i="1" dirty="0" smtClean="0">
                <a:latin typeface="Segoe Print" pitchFamily="2" charset="0"/>
              </a:rPr>
              <a:t> от 6 лет</a:t>
            </a:r>
            <a:br>
              <a:rPr lang="ru-RU" sz="2400" b="1" i="1" dirty="0" smtClean="0">
                <a:latin typeface="Segoe Print" pitchFamily="2" charset="0"/>
              </a:rPr>
            </a:br>
            <a:r>
              <a:rPr lang="ru-RU" sz="2400" b="1" u="sng" dirty="0" smtClean="0">
                <a:latin typeface="Segoe Print" pitchFamily="2" charset="0"/>
              </a:rPr>
              <a:t>Средства выразительности: </a:t>
            </a:r>
            <a:r>
              <a:rPr lang="ru-RU" sz="2400" b="1" i="1" dirty="0" smtClean="0">
                <a:latin typeface="Segoe Print" pitchFamily="2" charset="0"/>
              </a:rPr>
              <a:t>линия, штрих, цвет.</a:t>
            </a:r>
            <a:br>
              <a:rPr lang="ru-RU" sz="2400" b="1" i="1" dirty="0" smtClean="0">
                <a:latin typeface="Segoe Print" pitchFamily="2" charset="0"/>
              </a:rPr>
            </a:br>
            <a:r>
              <a:rPr lang="ru-RU" sz="2400" b="1" u="sng" dirty="0" smtClean="0">
                <a:latin typeface="Segoe Print" pitchFamily="2" charset="0"/>
              </a:rPr>
              <a:t>Материалы: </a:t>
            </a:r>
            <a:r>
              <a:rPr lang="ru-RU" sz="2400" b="1" i="1" dirty="0" smtClean="0">
                <a:latin typeface="Segoe Print" pitchFamily="2" charset="0"/>
              </a:rPr>
              <a:t>цветной картон или плотная бумага, предварительно раскрашенные акварелью либо фломастерами, свеча, широкая кисть, мисочки для гуаши, палочка с заточенными концами.</a:t>
            </a:r>
            <a:br>
              <a:rPr lang="ru-RU" sz="2400" b="1" i="1" dirty="0" smtClean="0">
                <a:latin typeface="Segoe Print" pitchFamily="2" charset="0"/>
              </a:rPr>
            </a:br>
            <a:r>
              <a:rPr lang="ru-RU" sz="2400" b="1" u="sng" dirty="0" smtClean="0">
                <a:latin typeface="Segoe Print" pitchFamily="2" charset="0"/>
              </a:rPr>
              <a:t>Способ получения изображения: </a:t>
            </a:r>
            <a:r>
              <a:rPr lang="ru-RU" sz="2400" b="1" i="1" dirty="0" smtClean="0">
                <a:latin typeface="Segoe Print" pitchFamily="2" charset="0"/>
              </a:rPr>
              <a:t>ребёнок натирает свечой лист так, чтобы он весь был покрыт слоем воска. Затем лист закрашиваются гуашью, смешанной с жидким мылом. После высыхания палочкой процарапывается рисунок. Далее возможно </a:t>
            </a:r>
            <a:r>
              <a:rPr lang="ru-RU" sz="2400" b="1" i="1" dirty="0" err="1" smtClean="0">
                <a:latin typeface="Segoe Print" pitchFamily="2" charset="0"/>
              </a:rPr>
              <a:t>дорисовывание</a:t>
            </a:r>
            <a:r>
              <a:rPr lang="ru-RU" sz="2400" b="1" i="1" dirty="0" smtClean="0">
                <a:latin typeface="Segoe Print" pitchFamily="2" charset="0"/>
              </a:rPr>
              <a:t> недостающих деталей гуашью.</a:t>
            </a:r>
            <a:endParaRPr lang="ru-RU" sz="2400" b="1" i="1" dirty="0">
              <a:latin typeface="Segoe Print" pitchFamily="2" charset="0"/>
            </a:endParaRPr>
          </a:p>
        </p:txBody>
      </p:sp>
    </p:spTree>
  </p:cSld>
  <p:clrMapOvr>
    <a:masterClrMapping/>
  </p:clrMapOvr>
  <p:transition>
    <p:checke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WallpapersMania.nnm.ru]_vol51-008.jpg"/>
          <p:cNvPicPr>
            <a:picLocks noChangeAspect="1"/>
          </p:cNvPicPr>
          <p:nvPr/>
        </p:nvPicPr>
        <p:blipFill>
          <a:blip r:embed="rId2" cstate="print"/>
          <a:stretch>
            <a:fillRect/>
          </a:stretch>
        </p:blipFill>
        <p:spPr>
          <a:xfrm>
            <a:off x="0" y="-1"/>
            <a:ext cx="9144000" cy="6858001"/>
          </a:xfrm>
          <a:prstGeom prst="rect">
            <a:avLst/>
          </a:prstGeom>
        </p:spPr>
      </p:pic>
      <p:pic>
        <p:nvPicPr>
          <p:cNvPr id="9218" name="Picture 2" descr="D:\СЕМЬЯ\мамина папка\фото работа\нетрадиционные техники программа и фото\DSC05572.JPG"/>
          <p:cNvPicPr>
            <a:picLocks noChangeAspect="1" noChangeArrowheads="1"/>
          </p:cNvPicPr>
          <p:nvPr/>
        </p:nvPicPr>
        <p:blipFill>
          <a:blip r:embed="rId3" cstate="print"/>
          <a:srcRect/>
          <a:stretch>
            <a:fillRect/>
          </a:stretch>
        </p:blipFill>
        <p:spPr bwMode="auto">
          <a:xfrm>
            <a:off x="179512" y="764704"/>
            <a:ext cx="3984268" cy="5312357"/>
          </a:xfrm>
          <a:prstGeom prst="rect">
            <a:avLst/>
          </a:prstGeom>
          <a:noFill/>
        </p:spPr>
      </p:pic>
      <p:pic>
        <p:nvPicPr>
          <p:cNvPr id="9219" name="Picture 3" descr="D:\СЕМЬЯ\мамина папка\фото работа\нетрадиционные техники программа и фото\DSC05554.JPG"/>
          <p:cNvPicPr>
            <a:picLocks noChangeAspect="1" noChangeArrowheads="1"/>
          </p:cNvPicPr>
          <p:nvPr/>
        </p:nvPicPr>
        <p:blipFill>
          <a:blip r:embed="rId4" cstate="print"/>
          <a:srcRect/>
          <a:stretch>
            <a:fillRect/>
          </a:stretch>
        </p:blipFill>
        <p:spPr bwMode="auto">
          <a:xfrm>
            <a:off x="4739844" y="764704"/>
            <a:ext cx="3996444" cy="5328592"/>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WallpapersMania.nnm.ru]_vol126-031.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a:xfrm>
            <a:off x="467544" y="0"/>
            <a:ext cx="8229600" cy="4869160"/>
          </a:xfrm>
        </p:spPr>
        <p:txBody>
          <a:bodyPr>
            <a:normAutofit fontScale="90000"/>
          </a:bodyPr>
          <a:lstStyle/>
          <a:p>
            <a:pPr algn="l"/>
            <a:r>
              <a:rPr lang="ru-RU" sz="3800" b="1" dirty="0" smtClean="0">
                <a:ln w="12700">
                  <a:solidFill>
                    <a:schemeClr val="tx1"/>
                  </a:solidFill>
                  <a:prstDash val="solid"/>
                </a:ln>
                <a:solidFill>
                  <a:srgbClr val="FFFF00"/>
                </a:solidFill>
                <a:effectLst>
                  <a:outerShdw blurRad="41275" dist="20320" dir="1800000" algn="tl" rotWithShape="0">
                    <a:srgbClr val="000000">
                      <a:alpha val="40000"/>
                    </a:srgbClr>
                  </a:outerShdw>
                </a:effectLst>
                <a:latin typeface="DoloresCyr Black" pitchFamily="82" charset="0"/>
              </a:rPr>
              <a:t>           </a:t>
            </a:r>
            <a:r>
              <a:rPr lang="ru-RU" sz="38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Рисование </a:t>
            </a:r>
            <a:br>
              <a:rPr lang="ru-RU" sz="38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br>
            <a:r>
              <a:rPr lang="ru-RU" sz="38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     капустным листом</a:t>
            </a:r>
            <a:br>
              <a:rPr lang="ru-RU" sz="38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br>
            <a:r>
              <a:rPr lang="ru-RU" sz="2200" b="1" dirty="0" smtClean="0"/>
              <a:t/>
            </a:r>
            <a:br>
              <a:rPr lang="ru-RU" sz="2200" b="1" dirty="0" smtClean="0"/>
            </a:br>
            <a:r>
              <a:rPr lang="ru-RU" sz="2400" b="1" u="sng" dirty="0" smtClean="0">
                <a:latin typeface="Segoe Print" pitchFamily="2" charset="0"/>
              </a:rPr>
              <a:t>Возраст:</a:t>
            </a:r>
            <a:r>
              <a:rPr lang="ru-RU" sz="2400" b="1" i="1" dirty="0" smtClean="0">
                <a:latin typeface="Segoe Print" pitchFamily="2" charset="0"/>
              </a:rPr>
              <a:t> от пяти лет.</a:t>
            </a:r>
            <a:br>
              <a:rPr lang="ru-RU" sz="2400" b="1" i="1" dirty="0" smtClean="0">
                <a:latin typeface="Segoe Print" pitchFamily="2" charset="0"/>
              </a:rPr>
            </a:br>
            <a:r>
              <a:rPr lang="ru-RU" sz="2400" b="1" i="1" dirty="0" smtClean="0">
                <a:latin typeface="Segoe Print" pitchFamily="2" charset="0"/>
              </a:rPr>
              <a:t> </a:t>
            </a:r>
            <a:r>
              <a:rPr lang="ru-RU" sz="2400" b="1" u="sng" dirty="0" smtClean="0">
                <a:latin typeface="Segoe Print" pitchFamily="2" charset="0"/>
              </a:rPr>
              <a:t>Средства выразительности: </a:t>
            </a:r>
            <a:r>
              <a:rPr lang="ru-RU" sz="2400" b="1" i="1" dirty="0" smtClean="0">
                <a:latin typeface="Segoe Print" pitchFamily="2" charset="0"/>
              </a:rPr>
              <a:t> фактура.</a:t>
            </a:r>
            <a:br>
              <a:rPr lang="ru-RU" sz="2400" b="1" i="1" dirty="0" smtClean="0">
                <a:latin typeface="Segoe Print" pitchFamily="2" charset="0"/>
              </a:rPr>
            </a:br>
            <a:r>
              <a:rPr lang="ru-RU" sz="2400" b="1" u="sng" dirty="0" smtClean="0">
                <a:latin typeface="Segoe Print" pitchFamily="2" charset="0"/>
              </a:rPr>
              <a:t>Материалы: </a:t>
            </a:r>
            <a:r>
              <a:rPr lang="ru-RU" sz="2400" b="1" i="1" dirty="0" smtClean="0">
                <a:latin typeface="Segoe Print" pitchFamily="2" charset="0"/>
              </a:rPr>
              <a:t>бумага, гуашь, кисть, капустный лист. </a:t>
            </a:r>
            <a:br>
              <a:rPr lang="ru-RU" sz="2400" b="1" i="1" dirty="0" smtClean="0">
                <a:latin typeface="Segoe Print" pitchFamily="2" charset="0"/>
              </a:rPr>
            </a:br>
            <a:r>
              <a:rPr lang="ru-RU" sz="2400" b="1" u="sng" dirty="0" smtClean="0">
                <a:latin typeface="Segoe Print" pitchFamily="2" charset="0"/>
              </a:rPr>
              <a:t>Способ получения изображения: </a:t>
            </a:r>
            <a:r>
              <a:rPr lang="ru-RU" sz="2400" b="1" i="1" dirty="0" smtClean="0">
                <a:latin typeface="Segoe Print" pitchFamily="2" charset="0"/>
              </a:rPr>
              <a:t>ребенок  покрывает капустный лист  красками  разных  цветов,  затем  прикладывает  его  к  бумаге  окрашенной стороной  для  получения  отпечатка.   Каждый  раз  берется  новый  лист. Недостающие детали дорисовываются кистью.</a:t>
            </a:r>
            <a:endParaRPr lang="ru-RU" sz="2400" dirty="0">
              <a:latin typeface="Segoe Print" pitchFamily="2" charset="0"/>
            </a:endParaRPr>
          </a:p>
        </p:txBody>
      </p:sp>
    </p:spTree>
  </p:cSld>
  <p:clrMapOvr>
    <a:masterClrMapping/>
  </p:clrMapOvr>
  <p:transition>
    <p:checker dir="ver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WallpapersMania.nnm.ru]_vol51-008.jpg"/>
          <p:cNvPicPr>
            <a:picLocks noChangeAspect="1"/>
          </p:cNvPicPr>
          <p:nvPr/>
        </p:nvPicPr>
        <p:blipFill>
          <a:blip r:embed="rId2" cstate="print"/>
          <a:stretch>
            <a:fillRect/>
          </a:stretch>
        </p:blipFill>
        <p:spPr>
          <a:xfrm>
            <a:off x="0" y="-1"/>
            <a:ext cx="9144000" cy="6858001"/>
          </a:xfrm>
          <a:prstGeom prst="rect">
            <a:avLst/>
          </a:prstGeom>
        </p:spPr>
      </p:pic>
      <p:pic>
        <p:nvPicPr>
          <p:cNvPr id="1027" name="Picture 3" descr="D:\СЕМЬЯ\мамина папка\60e00738f1dc5c00e5c822a51facef23.jpg.jpg"/>
          <p:cNvPicPr>
            <a:picLocks noChangeAspect="1" noChangeArrowheads="1"/>
          </p:cNvPicPr>
          <p:nvPr/>
        </p:nvPicPr>
        <p:blipFill>
          <a:blip r:embed="rId3" cstate="print"/>
          <a:srcRect/>
          <a:stretch>
            <a:fillRect/>
          </a:stretch>
        </p:blipFill>
        <p:spPr bwMode="auto">
          <a:xfrm>
            <a:off x="3995936" y="2996952"/>
            <a:ext cx="4731419" cy="3546433"/>
          </a:xfrm>
          <a:prstGeom prst="rect">
            <a:avLst/>
          </a:prstGeom>
          <a:noFill/>
        </p:spPr>
      </p:pic>
      <p:pic>
        <p:nvPicPr>
          <p:cNvPr id="1026" name="Picture 2" descr="D:\СЕМЬЯ\мамина папка\48f82273159f45def456e6f4be251b7d.jpg.jpg"/>
          <p:cNvPicPr>
            <a:picLocks noChangeAspect="1" noChangeArrowheads="1"/>
          </p:cNvPicPr>
          <p:nvPr/>
        </p:nvPicPr>
        <p:blipFill>
          <a:blip r:embed="rId4" cstate="print"/>
          <a:srcRect/>
          <a:stretch>
            <a:fillRect/>
          </a:stretch>
        </p:blipFill>
        <p:spPr bwMode="auto">
          <a:xfrm>
            <a:off x="611560" y="548680"/>
            <a:ext cx="4084213" cy="306132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WallpapersMania.nnm.ru]_vol126-031.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a:xfrm>
            <a:off x="467544" y="0"/>
            <a:ext cx="8229600" cy="4869160"/>
          </a:xfrm>
        </p:spPr>
        <p:txBody>
          <a:bodyPr>
            <a:normAutofit fontScale="90000"/>
          </a:bodyPr>
          <a:lstStyle/>
          <a:p>
            <a:pPr algn="l"/>
            <a:r>
              <a:rPr lang="ru-RU" sz="3800" b="1" dirty="0" smtClean="0">
                <a:ln w="12700">
                  <a:solidFill>
                    <a:schemeClr val="tx1"/>
                  </a:solidFill>
                  <a:prstDash val="solid"/>
                </a:ln>
                <a:solidFill>
                  <a:srgbClr val="FFFF00"/>
                </a:solidFill>
                <a:effectLst>
                  <a:outerShdw blurRad="41275" dist="20320" dir="1800000" algn="tl" rotWithShape="0">
                    <a:srgbClr val="000000">
                      <a:alpha val="40000"/>
                    </a:srgbClr>
                  </a:outerShdw>
                </a:effectLst>
                <a:latin typeface="DoloresCyr Black" pitchFamily="82" charset="0"/>
              </a:rPr>
              <a:t>           </a:t>
            </a:r>
            <a:r>
              <a:rPr lang="ru-RU" sz="38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Фроттаж </a:t>
            </a:r>
            <a:br>
              <a:rPr lang="ru-RU" sz="38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br>
            <a:r>
              <a:rPr lang="ru-RU" sz="38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 </a:t>
            </a:r>
            <a:br>
              <a:rPr lang="ru-RU" sz="38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br>
            <a:r>
              <a:rPr lang="ru-RU" sz="2200" b="1" dirty="0" smtClean="0"/>
              <a:t/>
            </a:r>
            <a:br>
              <a:rPr lang="ru-RU" sz="2200" b="1" dirty="0" smtClean="0"/>
            </a:br>
            <a:r>
              <a:rPr lang="ru-RU" sz="2400" b="1" u="sng" dirty="0" smtClean="0">
                <a:latin typeface="Segoe Print" pitchFamily="2" charset="0"/>
              </a:rPr>
              <a:t>Возраст:</a:t>
            </a:r>
            <a:r>
              <a:rPr lang="ru-RU" sz="2400" b="1" i="1" dirty="0" smtClean="0">
                <a:latin typeface="Segoe Print" pitchFamily="2" charset="0"/>
              </a:rPr>
              <a:t> от пяти лет.</a:t>
            </a:r>
            <a:br>
              <a:rPr lang="ru-RU" sz="2400" b="1" i="1" dirty="0" smtClean="0">
                <a:latin typeface="Segoe Print" pitchFamily="2" charset="0"/>
              </a:rPr>
            </a:br>
            <a:r>
              <a:rPr lang="ru-RU" sz="2400" b="1" i="1" dirty="0" smtClean="0">
                <a:latin typeface="Segoe Print" pitchFamily="2" charset="0"/>
              </a:rPr>
              <a:t> </a:t>
            </a:r>
            <a:r>
              <a:rPr lang="ru-RU" sz="2400" b="1" u="sng" dirty="0" smtClean="0">
                <a:latin typeface="Segoe Print" pitchFamily="2" charset="0"/>
              </a:rPr>
              <a:t>Средства выразительности: </a:t>
            </a:r>
            <a:r>
              <a:rPr lang="ru-RU" sz="2400" b="1" i="1" dirty="0" smtClean="0">
                <a:latin typeface="Segoe Print" pitchFamily="2" charset="0"/>
              </a:rPr>
              <a:t> фактура, цвет.</a:t>
            </a:r>
            <a:br>
              <a:rPr lang="ru-RU" sz="2400" b="1" i="1" dirty="0" smtClean="0">
                <a:latin typeface="Segoe Print" pitchFamily="2" charset="0"/>
              </a:rPr>
            </a:br>
            <a:r>
              <a:rPr lang="ru-RU" sz="2400" b="1" u="sng" dirty="0" smtClean="0">
                <a:latin typeface="Segoe Print" pitchFamily="2" charset="0"/>
              </a:rPr>
              <a:t>Материалы: </a:t>
            </a:r>
            <a:r>
              <a:rPr lang="ru-RU" sz="2400" b="1" i="1" dirty="0" smtClean="0">
                <a:latin typeface="Segoe Print" pitchFamily="2" charset="0"/>
              </a:rPr>
              <a:t>бумага, трафареты, цветные карандаши или восковые мелки. </a:t>
            </a:r>
            <a:br>
              <a:rPr lang="ru-RU" sz="2400" b="1" i="1" dirty="0" smtClean="0">
                <a:latin typeface="Segoe Print" pitchFamily="2" charset="0"/>
              </a:rPr>
            </a:br>
            <a:r>
              <a:rPr lang="ru-RU" sz="2400" b="1" u="sng" dirty="0" smtClean="0">
                <a:latin typeface="Segoe Print" pitchFamily="2" charset="0"/>
              </a:rPr>
              <a:t>Способ получения изображения: </a:t>
            </a:r>
            <a:r>
              <a:rPr lang="ru-RU" sz="2400" b="1" i="1" dirty="0" smtClean="0">
                <a:latin typeface="Segoe Print" pitchFamily="2" charset="0"/>
              </a:rPr>
              <a:t>ребенок  покрывает трафарет или  рельефную картинку чистым листом бумаги,  и заштриховывает бумагу в этом месте карандашом. Недостающие детали дорисовываются.</a:t>
            </a:r>
            <a:endParaRPr lang="ru-RU" sz="2400" dirty="0">
              <a:latin typeface="Segoe Print" pitchFamily="2" charset="0"/>
            </a:endParaRPr>
          </a:p>
        </p:txBody>
      </p:sp>
    </p:spTree>
    <p:extLst>
      <p:ext uri="{BB962C8B-B14F-4D97-AF65-F5344CB8AC3E}">
        <p14:creationId xmlns:p14="http://schemas.microsoft.com/office/powerpoint/2010/main" val="1626484909"/>
      </p:ext>
    </p:extLst>
  </p:cSld>
  <p:clrMapOvr>
    <a:masterClrMapping/>
  </p:clrMapOvr>
  <p:transition>
    <p:checke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Рисунок 26" descr="[WallpapersMania.nnm.ru]_vol51-008.jpg"/>
          <p:cNvPicPr>
            <a:picLocks noChangeAspect="1"/>
          </p:cNvPicPr>
          <p:nvPr/>
        </p:nvPicPr>
        <p:blipFill>
          <a:blip r:embed="rId2" cstate="print"/>
          <a:stretch>
            <a:fillRect/>
          </a:stretch>
        </p:blipFill>
        <p:spPr>
          <a:xfrm>
            <a:off x="0" y="-1"/>
            <a:ext cx="9144000" cy="6858001"/>
          </a:xfrm>
          <a:prstGeom prst="rect">
            <a:avLst/>
          </a:prstGeom>
        </p:spPr>
      </p:pic>
      <p:sp>
        <p:nvSpPr>
          <p:cNvPr id="14338" name="Rectangle 2"/>
          <p:cNvSpPr>
            <a:spLocks noGrp="1" noChangeArrowheads="1"/>
          </p:cNvSpPr>
          <p:nvPr>
            <p:ph type="title"/>
          </p:nvPr>
        </p:nvSpPr>
        <p:spPr>
          <a:xfrm>
            <a:off x="1043608" y="476672"/>
            <a:ext cx="6851104" cy="724942"/>
          </a:xfrm>
        </p:spPr>
        <p:txBody>
          <a:bodyPr>
            <a:noAutofit/>
          </a:bodyPr>
          <a:lstStyle/>
          <a:p>
            <a:r>
              <a:rPr lang="ru-RU" sz="2800" b="1" dirty="0" smtClean="0">
                <a:solidFill>
                  <a:schemeClr val="hlink"/>
                </a:solidFill>
                <a:latin typeface="DoloresCyr Black" pitchFamily="82" charset="0"/>
              </a:rPr>
              <a:t> </a:t>
            </a:r>
            <a:r>
              <a:rPr lang="ru-RU" sz="2800" b="1" dirty="0" smtClean="0">
                <a:ln>
                  <a:solidFill>
                    <a:schemeClr val="tx1"/>
                  </a:solidFill>
                </a:ln>
                <a:solidFill>
                  <a:srgbClr val="C00000"/>
                </a:solidFill>
                <a:latin typeface="DoloresCyr Black" pitchFamily="82" charset="0"/>
              </a:rPr>
              <a:t>Нетрадиционные</a:t>
            </a:r>
            <a:r>
              <a:rPr lang="ru-RU" sz="2800" b="1" dirty="0" smtClean="0">
                <a:ln>
                  <a:solidFill>
                    <a:schemeClr val="tx1"/>
                  </a:solidFill>
                </a:ln>
                <a:solidFill>
                  <a:srgbClr val="00FF00"/>
                </a:solidFill>
                <a:latin typeface="DoloresCyr Black" pitchFamily="82" charset="0"/>
              </a:rPr>
              <a:t> </a:t>
            </a:r>
            <a:r>
              <a:rPr lang="ru-RU" sz="2800" b="1" dirty="0" smtClean="0">
                <a:ln>
                  <a:solidFill>
                    <a:schemeClr val="tx1"/>
                  </a:solidFill>
                </a:ln>
                <a:solidFill>
                  <a:srgbClr val="C00000"/>
                </a:solidFill>
                <a:latin typeface="DoloresCyr Black" pitchFamily="82" charset="0"/>
              </a:rPr>
              <a:t>способы</a:t>
            </a:r>
            <a:r>
              <a:rPr lang="ru-RU" sz="2800" b="1" dirty="0" smtClean="0">
                <a:ln>
                  <a:solidFill>
                    <a:schemeClr val="tx1"/>
                  </a:solidFill>
                </a:ln>
                <a:solidFill>
                  <a:srgbClr val="00FF00"/>
                </a:solidFill>
                <a:latin typeface="DoloresCyr Black" pitchFamily="82" charset="0"/>
              </a:rPr>
              <a:t> </a:t>
            </a:r>
            <a:r>
              <a:rPr lang="ru-RU" sz="2800" b="1" dirty="0" smtClean="0">
                <a:ln>
                  <a:solidFill>
                    <a:schemeClr val="tx1"/>
                  </a:solidFill>
                </a:ln>
                <a:solidFill>
                  <a:srgbClr val="C00000"/>
                </a:solidFill>
                <a:latin typeface="DoloresCyr Black" pitchFamily="82" charset="0"/>
              </a:rPr>
              <a:t>изображения</a:t>
            </a:r>
            <a:r>
              <a:rPr lang="ru-RU" sz="2800" b="1" dirty="0" smtClean="0">
                <a:ln>
                  <a:solidFill>
                    <a:schemeClr val="tx1"/>
                  </a:solidFill>
                </a:ln>
                <a:solidFill>
                  <a:srgbClr val="00FF00"/>
                </a:solidFill>
                <a:latin typeface="DoloresCyr Black" pitchFamily="82" charset="0"/>
              </a:rPr>
              <a:t> </a:t>
            </a:r>
            <a:r>
              <a:rPr lang="ru-RU" sz="2800" b="1" dirty="0" smtClean="0">
                <a:ln>
                  <a:solidFill>
                    <a:schemeClr val="tx1"/>
                  </a:solidFill>
                </a:ln>
                <a:solidFill>
                  <a:srgbClr val="C00000"/>
                </a:solidFill>
                <a:latin typeface="DoloresCyr Black" pitchFamily="82" charset="0"/>
              </a:rPr>
              <a:t>в рисовании</a:t>
            </a:r>
            <a:endParaRPr lang="ru-RU" sz="2800" b="1" dirty="0" smtClean="0">
              <a:solidFill>
                <a:srgbClr val="C00000"/>
              </a:solidFill>
              <a:latin typeface="DoloresCyr Black" pitchFamily="82" charset="0"/>
            </a:endParaRPr>
          </a:p>
        </p:txBody>
      </p:sp>
      <p:sp>
        <p:nvSpPr>
          <p:cNvPr id="14340" name="Oval 4"/>
          <p:cNvSpPr>
            <a:spLocks noChangeArrowheads="1"/>
          </p:cNvSpPr>
          <p:nvPr/>
        </p:nvSpPr>
        <p:spPr bwMode="auto">
          <a:xfrm>
            <a:off x="4356100" y="3644900"/>
            <a:ext cx="1871663" cy="863600"/>
          </a:xfrm>
          <a:prstGeom prst="ellipse">
            <a:avLst/>
          </a:prstGeom>
          <a:solidFill>
            <a:srgbClr val="EA22E0"/>
          </a:solidFill>
          <a:ln w="9525">
            <a:solidFill>
              <a:schemeClr val="tx1"/>
            </a:solidFill>
            <a:round/>
            <a:headEnd/>
            <a:tailEnd/>
          </a:ln>
          <a:effectLst/>
        </p:spPr>
        <p:txBody>
          <a:bodyPr wrap="none" anchor="ctr"/>
          <a:lstStyle/>
          <a:p>
            <a:pPr algn="ctr"/>
            <a:r>
              <a:rPr lang="ru-RU" b="1" dirty="0">
                <a:latin typeface="Segoe Print" pitchFamily="2" charset="0"/>
              </a:rPr>
              <a:t>Способы </a:t>
            </a:r>
          </a:p>
          <a:p>
            <a:pPr algn="ctr"/>
            <a:r>
              <a:rPr lang="ru-RU" b="1" dirty="0">
                <a:latin typeface="Segoe Print" pitchFamily="2" charset="0"/>
              </a:rPr>
              <a:t>изображения</a:t>
            </a:r>
          </a:p>
        </p:txBody>
      </p:sp>
      <p:sp>
        <p:nvSpPr>
          <p:cNvPr id="14341" name="Oval 5"/>
          <p:cNvSpPr>
            <a:spLocks noChangeArrowheads="1"/>
          </p:cNvSpPr>
          <p:nvPr/>
        </p:nvSpPr>
        <p:spPr bwMode="auto">
          <a:xfrm>
            <a:off x="395536" y="2204864"/>
            <a:ext cx="4032250" cy="1008063"/>
          </a:xfrm>
          <a:prstGeom prst="ellipse">
            <a:avLst/>
          </a:prstGeom>
          <a:solidFill>
            <a:srgbClr val="5EAE93"/>
          </a:solidFill>
          <a:ln w="9525">
            <a:solidFill>
              <a:schemeClr val="tx1"/>
            </a:solidFill>
            <a:round/>
            <a:headEnd/>
            <a:tailEnd/>
          </a:ln>
          <a:effectLst/>
        </p:spPr>
        <p:txBody>
          <a:bodyPr wrap="none" anchor="ctr"/>
          <a:lstStyle/>
          <a:p>
            <a:pPr algn="ctr"/>
            <a:r>
              <a:rPr lang="ru-RU" b="1" dirty="0">
                <a:latin typeface="Segoe Print" pitchFamily="2" charset="0"/>
              </a:rPr>
              <a:t>Рисунок своими</a:t>
            </a:r>
          </a:p>
          <a:p>
            <a:pPr algn="ctr"/>
            <a:r>
              <a:rPr lang="ru-RU" b="1" dirty="0">
                <a:latin typeface="Segoe Print" pitchFamily="2" charset="0"/>
              </a:rPr>
              <a:t>руками (рисование </a:t>
            </a:r>
            <a:r>
              <a:rPr lang="ru-RU" b="1" dirty="0" smtClean="0">
                <a:latin typeface="Segoe Print" pitchFamily="2" charset="0"/>
              </a:rPr>
              <a:t>пальцами</a:t>
            </a:r>
          </a:p>
          <a:p>
            <a:pPr algn="ctr"/>
            <a:r>
              <a:rPr lang="ru-RU" b="1" dirty="0" smtClean="0">
                <a:latin typeface="Segoe Print" pitchFamily="2" charset="0"/>
              </a:rPr>
              <a:t> и ладошками)</a:t>
            </a:r>
            <a:endParaRPr lang="ru-RU" b="1" dirty="0">
              <a:latin typeface="Segoe Print" pitchFamily="2" charset="0"/>
            </a:endParaRPr>
          </a:p>
        </p:txBody>
      </p:sp>
      <p:sp>
        <p:nvSpPr>
          <p:cNvPr id="14342" name="Oval 6"/>
          <p:cNvSpPr>
            <a:spLocks noChangeArrowheads="1"/>
          </p:cNvSpPr>
          <p:nvPr/>
        </p:nvSpPr>
        <p:spPr bwMode="auto">
          <a:xfrm>
            <a:off x="5219700" y="1412874"/>
            <a:ext cx="3312740" cy="936005"/>
          </a:xfrm>
          <a:prstGeom prst="ellipse">
            <a:avLst/>
          </a:prstGeom>
          <a:solidFill>
            <a:srgbClr val="00B0F0"/>
          </a:solidFill>
          <a:ln w="9525">
            <a:solidFill>
              <a:schemeClr val="tx1"/>
            </a:solidFill>
            <a:round/>
            <a:headEnd/>
            <a:tailEnd/>
          </a:ln>
          <a:effectLst/>
        </p:spPr>
        <p:txBody>
          <a:bodyPr wrap="none" anchor="ctr"/>
          <a:lstStyle/>
          <a:p>
            <a:pPr algn="ctr"/>
            <a:r>
              <a:rPr lang="ru-RU" b="1" dirty="0" smtClean="0">
                <a:latin typeface="Segoe Print" pitchFamily="2" charset="0"/>
              </a:rPr>
              <a:t>Рисование по сырому</a:t>
            </a:r>
            <a:endParaRPr lang="ru-RU" b="1" dirty="0">
              <a:latin typeface="Segoe Print" pitchFamily="2" charset="0"/>
            </a:endParaRPr>
          </a:p>
        </p:txBody>
      </p:sp>
      <p:sp>
        <p:nvSpPr>
          <p:cNvPr id="14343" name="Oval 7"/>
          <p:cNvSpPr>
            <a:spLocks noChangeArrowheads="1"/>
          </p:cNvSpPr>
          <p:nvPr/>
        </p:nvSpPr>
        <p:spPr bwMode="auto">
          <a:xfrm>
            <a:off x="5867400" y="2565400"/>
            <a:ext cx="3097213" cy="1008063"/>
          </a:xfrm>
          <a:prstGeom prst="ellipse">
            <a:avLst/>
          </a:prstGeom>
          <a:solidFill>
            <a:schemeClr val="accent1"/>
          </a:solidFill>
          <a:ln w="9525">
            <a:solidFill>
              <a:schemeClr val="tx1"/>
            </a:solidFill>
            <a:round/>
            <a:headEnd/>
            <a:tailEnd/>
          </a:ln>
          <a:effectLst/>
        </p:spPr>
        <p:txBody>
          <a:bodyPr wrap="none" anchor="ctr"/>
          <a:lstStyle/>
          <a:p>
            <a:pPr algn="ctr"/>
            <a:r>
              <a:rPr lang="ru-RU" b="1" dirty="0" err="1">
                <a:latin typeface="Segoe Print" pitchFamily="2" charset="0"/>
              </a:rPr>
              <a:t>Ниткография</a:t>
            </a:r>
            <a:r>
              <a:rPr lang="ru-RU" b="1" dirty="0">
                <a:latin typeface="Segoe Print" pitchFamily="2" charset="0"/>
              </a:rPr>
              <a:t> </a:t>
            </a:r>
          </a:p>
        </p:txBody>
      </p:sp>
      <p:sp>
        <p:nvSpPr>
          <p:cNvPr id="14344" name="Oval 8"/>
          <p:cNvSpPr>
            <a:spLocks noChangeArrowheads="1"/>
          </p:cNvSpPr>
          <p:nvPr/>
        </p:nvSpPr>
        <p:spPr bwMode="auto">
          <a:xfrm>
            <a:off x="323850" y="3357562"/>
            <a:ext cx="3168650" cy="1079549"/>
          </a:xfrm>
          <a:prstGeom prst="ellipse">
            <a:avLst/>
          </a:prstGeom>
          <a:solidFill>
            <a:srgbClr val="008000"/>
          </a:solidFill>
          <a:ln w="9525">
            <a:solidFill>
              <a:srgbClr val="00FF00"/>
            </a:solidFill>
            <a:round/>
            <a:headEnd/>
            <a:tailEnd/>
          </a:ln>
          <a:effectLst/>
        </p:spPr>
        <p:txBody>
          <a:bodyPr wrap="none" anchor="ctr"/>
          <a:lstStyle/>
          <a:p>
            <a:pPr algn="ctr"/>
            <a:r>
              <a:rPr lang="ru-RU" sz="1600" b="1" dirty="0" smtClean="0">
                <a:latin typeface="Segoe Print" pitchFamily="2" charset="0"/>
              </a:rPr>
              <a:t>Рисование штампом, </a:t>
            </a:r>
          </a:p>
          <a:p>
            <a:pPr algn="ctr"/>
            <a:r>
              <a:rPr lang="ru-RU" sz="1600" b="1" dirty="0" smtClean="0">
                <a:latin typeface="Segoe Print" pitchFamily="2" charset="0"/>
              </a:rPr>
              <a:t>тычковое рисование,</a:t>
            </a:r>
          </a:p>
          <a:p>
            <a:pPr algn="ctr"/>
            <a:r>
              <a:rPr lang="ru-RU" sz="1600" b="1" dirty="0" smtClean="0">
                <a:latin typeface="Segoe Print" pitchFamily="2" charset="0"/>
              </a:rPr>
              <a:t>оттиск</a:t>
            </a:r>
            <a:endParaRPr lang="ru-RU" sz="1600" b="1" dirty="0"/>
          </a:p>
        </p:txBody>
      </p:sp>
      <p:sp>
        <p:nvSpPr>
          <p:cNvPr id="14345" name="Oval 9"/>
          <p:cNvSpPr>
            <a:spLocks noChangeArrowheads="1"/>
          </p:cNvSpPr>
          <p:nvPr/>
        </p:nvSpPr>
        <p:spPr bwMode="auto">
          <a:xfrm>
            <a:off x="6659563" y="4365104"/>
            <a:ext cx="2233612" cy="719659"/>
          </a:xfrm>
          <a:prstGeom prst="ellipse">
            <a:avLst/>
          </a:prstGeom>
          <a:solidFill>
            <a:srgbClr val="0033CC"/>
          </a:solidFill>
          <a:ln w="9525">
            <a:solidFill>
              <a:schemeClr val="tx1"/>
            </a:solidFill>
            <a:round/>
            <a:headEnd/>
            <a:tailEnd/>
          </a:ln>
          <a:effectLst/>
        </p:spPr>
        <p:txBody>
          <a:bodyPr wrap="none" anchor="ctr"/>
          <a:lstStyle/>
          <a:p>
            <a:pPr algn="ctr"/>
            <a:r>
              <a:rPr lang="ru-RU" b="1" dirty="0">
                <a:latin typeface="Segoe Print" pitchFamily="2" charset="0"/>
              </a:rPr>
              <a:t>Монотипия</a:t>
            </a:r>
            <a:r>
              <a:rPr lang="ru-RU" dirty="0">
                <a:latin typeface="Segoe Print" pitchFamily="2" charset="0"/>
              </a:rPr>
              <a:t> </a:t>
            </a:r>
          </a:p>
        </p:txBody>
      </p:sp>
      <p:sp>
        <p:nvSpPr>
          <p:cNvPr id="14346" name="Oval 10"/>
          <p:cNvSpPr>
            <a:spLocks noChangeArrowheads="1"/>
          </p:cNvSpPr>
          <p:nvPr/>
        </p:nvSpPr>
        <p:spPr bwMode="auto">
          <a:xfrm>
            <a:off x="3779912" y="4941168"/>
            <a:ext cx="1944216" cy="576014"/>
          </a:xfrm>
          <a:prstGeom prst="ellipse">
            <a:avLst/>
          </a:prstGeom>
          <a:solidFill>
            <a:srgbClr val="F37F4B"/>
          </a:solidFill>
          <a:ln w="9525">
            <a:solidFill>
              <a:schemeClr val="tx1"/>
            </a:solidFill>
            <a:round/>
            <a:headEnd/>
            <a:tailEnd/>
          </a:ln>
          <a:effectLst/>
        </p:spPr>
        <p:txBody>
          <a:bodyPr wrap="none" anchor="ctr"/>
          <a:lstStyle/>
          <a:p>
            <a:pPr algn="ctr"/>
            <a:r>
              <a:rPr lang="ru-RU" b="1" dirty="0" smtClean="0">
                <a:latin typeface="Segoe Print" pitchFamily="2" charset="0"/>
              </a:rPr>
              <a:t>И другое</a:t>
            </a:r>
            <a:endParaRPr lang="ru-RU" b="1" dirty="0">
              <a:latin typeface="Segoe Print" pitchFamily="2" charset="0"/>
            </a:endParaRPr>
          </a:p>
        </p:txBody>
      </p:sp>
      <p:sp>
        <p:nvSpPr>
          <p:cNvPr id="14347" name="Oval 11"/>
          <p:cNvSpPr>
            <a:spLocks noChangeArrowheads="1"/>
          </p:cNvSpPr>
          <p:nvPr/>
        </p:nvSpPr>
        <p:spPr bwMode="auto">
          <a:xfrm>
            <a:off x="971600" y="4941168"/>
            <a:ext cx="2232223" cy="504131"/>
          </a:xfrm>
          <a:prstGeom prst="ellipse">
            <a:avLst/>
          </a:prstGeom>
          <a:solidFill>
            <a:srgbClr val="FFFF00"/>
          </a:solidFill>
          <a:ln w="9525">
            <a:solidFill>
              <a:schemeClr val="tx1"/>
            </a:solidFill>
            <a:round/>
            <a:headEnd/>
            <a:tailEnd/>
          </a:ln>
          <a:effectLst/>
        </p:spPr>
        <p:txBody>
          <a:bodyPr wrap="none" anchor="ctr"/>
          <a:lstStyle/>
          <a:p>
            <a:pPr algn="ctr"/>
            <a:r>
              <a:rPr lang="ru-RU" b="1" dirty="0" err="1" smtClean="0">
                <a:latin typeface="Segoe Print" pitchFamily="2" charset="0"/>
              </a:rPr>
              <a:t>Граттаж</a:t>
            </a:r>
            <a:endParaRPr lang="ru-RU" b="1" dirty="0">
              <a:latin typeface="Segoe Print" pitchFamily="2" charset="0"/>
            </a:endParaRPr>
          </a:p>
        </p:txBody>
      </p:sp>
      <p:sp>
        <p:nvSpPr>
          <p:cNvPr id="14348" name="Line 12"/>
          <p:cNvSpPr>
            <a:spLocks noChangeShapeType="1"/>
          </p:cNvSpPr>
          <p:nvPr/>
        </p:nvSpPr>
        <p:spPr bwMode="auto">
          <a:xfrm flipH="1">
            <a:off x="3131839" y="4292600"/>
            <a:ext cx="1368723" cy="648568"/>
          </a:xfrm>
          <a:prstGeom prst="line">
            <a:avLst/>
          </a:prstGeom>
          <a:noFill/>
          <a:ln w="9525">
            <a:solidFill>
              <a:schemeClr val="tx1"/>
            </a:solidFill>
            <a:round/>
            <a:headEnd/>
            <a:tailEnd type="triangle" w="med" len="med"/>
          </a:ln>
          <a:effectLst/>
        </p:spPr>
        <p:txBody>
          <a:bodyPr/>
          <a:lstStyle/>
          <a:p>
            <a:endParaRPr lang="ru-RU"/>
          </a:p>
        </p:txBody>
      </p:sp>
      <p:sp>
        <p:nvSpPr>
          <p:cNvPr id="14349" name="Line 13"/>
          <p:cNvSpPr>
            <a:spLocks noChangeShapeType="1"/>
          </p:cNvSpPr>
          <p:nvPr/>
        </p:nvSpPr>
        <p:spPr bwMode="auto">
          <a:xfrm flipH="1">
            <a:off x="4860031" y="4437112"/>
            <a:ext cx="288030" cy="504056"/>
          </a:xfrm>
          <a:prstGeom prst="line">
            <a:avLst/>
          </a:prstGeom>
          <a:noFill/>
          <a:ln w="9525">
            <a:solidFill>
              <a:schemeClr val="tx1"/>
            </a:solidFill>
            <a:round/>
            <a:headEnd/>
            <a:tailEnd type="triangle" w="med" len="med"/>
          </a:ln>
          <a:effectLst/>
        </p:spPr>
        <p:txBody>
          <a:bodyPr/>
          <a:lstStyle/>
          <a:p>
            <a:endParaRPr lang="ru-RU"/>
          </a:p>
        </p:txBody>
      </p:sp>
      <p:sp>
        <p:nvSpPr>
          <p:cNvPr id="14350" name="Line 14"/>
          <p:cNvSpPr>
            <a:spLocks noChangeShapeType="1"/>
          </p:cNvSpPr>
          <p:nvPr/>
        </p:nvSpPr>
        <p:spPr bwMode="auto">
          <a:xfrm>
            <a:off x="6011863" y="4292600"/>
            <a:ext cx="792385" cy="288528"/>
          </a:xfrm>
          <a:prstGeom prst="line">
            <a:avLst/>
          </a:prstGeom>
          <a:noFill/>
          <a:ln w="9525">
            <a:solidFill>
              <a:schemeClr val="tx1"/>
            </a:solidFill>
            <a:round/>
            <a:headEnd/>
            <a:tailEnd type="triangle" w="med" len="med"/>
          </a:ln>
          <a:effectLst/>
        </p:spPr>
        <p:txBody>
          <a:bodyPr/>
          <a:lstStyle/>
          <a:p>
            <a:endParaRPr lang="ru-RU"/>
          </a:p>
        </p:txBody>
      </p:sp>
      <p:sp>
        <p:nvSpPr>
          <p:cNvPr id="14351" name="Line 15"/>
          <p:cNvSpPr>
            <a:spLocks noChangeShapeType="1"/>
          </p:cNvSpPr>
          <p:nvPr/>
        </p:nvSpPr>
        <p:spPr bwMode="auto">
          <a:xfrm flipV="1">
            <a:off x="5940425" y="3500438"/>
            <a:ext cx="503238" cy="215900"/>
          </a:xfrm>
          <a:prstGeom prst="line">
            <a:avLst/>
          </a:prstGeom>
          <a:noFill/>
          <a:ln w="9525">
            <a:solidFill>
              <a:schemeClr val="tx1"/>
            </a:solidFill>
            <a:round/>
            <a:headEnd/>
            <a:tailEnd type="triangle" w="med" len="med"/>
          </a:ln>
          <a:effectLst/>
        </p:spPr>
        <p:txBody>
          <a:bodyPr/>
          <a:lstStyle/>
          <a:p>
            <a:endParaRPr lang="ru-RU"/>
          </a:p>
        </p:txBody>
      </p:sp>
      <p:sp>
        <p:nvSpPr>
          <p:cNvPr id="14352" name="Line 17"/>
          <p:cNvSpPr>
            <a:spLocks noChangeShapeType="1"/>
          </p:cNvSpPr>
          <p:nvPr/>
        </p:nvSpPr>
        <p:spPr bwMode="auto">
          <a:xfrm flipV="1">
            <a:off x="5219701" y="2276872"/>
            <a:ext cx="720452" cy="1368028"/>
          </a:xfrm>
          <a:prstGeom prst="line">
            <a:avLst/>
          </a:prstGeom>
          <a:noFill/>
          <a:ln w="9525">
            <a:solidFill>
              <a:schemeClr val="tx1"/>
            </a:solidFill>
            <a:round/>
            <a:headEnd/>
            <a:tailEnd type="triangle" w="med" len="med"/>
          </a:ln>
          <a:effectLst/>
        </p:spPr>
        <p:txBody>
          <a:bodyPr/>
          <a:lstStyle/>
          <a:p>
            <a:endParaRPr lang="ru-RU"/>
          </a:p>
        </p:txBody>
      </p:sp>
      <p:sp>
        <p:nvSpPr>
          <p:cNvPr id="14353" name="Line 18"/>
          <p:cNvSpPr>
            <a:spLocks noChangeShapeType="1"/>
          </p:cNvSpPr>
          <p:nvPr/>
        </p:nvSpPr>
        <p:spPr bwMode="auto">
          <a:xfrm flipH="1" flipV="1">
            <a:off x="4067943" y="2996952"/>
            <a:ext cx="791394" cy="719386"/>
          </a:xfrm>
          <a:prstGeom prst="line">
            <a:avLst/>
          </a:prstGeom>
          <a:noFill/>
          <a:ln w="9525">
            <a:solidFill>
              <a:schemeClr val="tx1"/>
            </a:solidFill>
            <a:round/>
            <a:headEnd/>
            <a:tailEnd type="triangle" w="med" len="med"/>
          </a:ln>
          <a:effectLst/>
        </p:spPr>
        <p:txBody>
          <a:bodyPr/>
          <a:lstStyle/>
          <a:p>
            <a:endParaRPr lang="ru-RU"/>
          </a:p>
        </p:txBody>
      </p:sp>
      <p:sp>
        <p:nvSpPr>
          <p:cNvPr id="14354" name="Line 19"/>
          <p:cNvSpPr>
            <a:spLocks noChangeShapeType="1"/>
          </p:cNvSpPr>
          <p:nvPr/>
        </p:nvSpPr>
        <p:spPr bwMode="auto">
          <a:xfrm flipH="1" flipV="1">
            <a:off x="3348038" y="3860800"/>
            <a:ext cx="1079500" cy="73025"/>
          </a:xfrm>
          <a:prstGeom prst="line">
            <a:avLst/>
          </a:prstGeom>
          <a:noFill/>
          <a:ln w="9525">
            <a:solidFill>
              <a:schemeClr val="tx1"/>
            </a:solidFill>
            <a:round/>
            <a:headEnd/>
            <a:tailEnd type="triangle" w="med" len="med"/>
          </a:ln>
          <a:effectLst/>
        </p:spPr>
        <p:txBody>
          <a:bodyPr/>
          <a:lstStyle/>
          <a:p>
            <a:endParaRPr lang="ru-RU"/>
          </a:p>
        </p:txBody>
      </p:sp>
      <p:sp>
        <p:nvSpPr>
          <p:cNvPr id="14355" name="Oval 20"/>
          <p:cNvSpPr>
            <a:spLocks noChangeArrowheads="1"/>
          </p:cNvSpPr>
          <p:nvPr/>
        </p:nvSpPr>
        <p:spPr bwMode="auto">
          <a:xfrm>
            <a:off x="6588125" y="5516563"/>
            <a:ext cx="2305050" cy="1081087"/>
          </a:xfrm>
          <a:prstGeom prst="ellipse">
            <a:avLst/>
          </a:prstGeom>
          <a:solidFill>
            <a:srgbClr val="6B44D8"/>
          </a:solidFill>
          <a:ln w="9525">
            <a:solidFill>
              <a:schemeClr val="tx1"/>
            </a:solidFill>
            <a:round/>
            <a:headEnd/>
            <a:tailEnd/>
          </a:ln>
          <a:effectLst/>
        </p:spPr>
        <p:txBody>
          <a:bodyPr wrap="none" anchor="ctr"/>
          <a:lstStyle/>
          <a:p>
            <a:pPr algn="ctr"/>
            <a:r>
              <a:rPr lang="ru-RU" b="1" dirty="0" err="1" smtClean="0">
                <a:latin typeface="Segoe Print" pitchFamily="2" charset="0"/>
              </a:rPr>
              <a:t>Кляксография</a:t>
            </a:r>
            <a:endParaRPr lang="ru-RU" b="1" dirty="0">
              <a:latin typeface="Segoe Print" pitchFamily="2" charset="0"/>
            </a:endParaRPr>
          </a:p>
        </p:txBody>
      </p:sp>
      <p:sp>
        <p:nvSpPr>
          <p:cNvPr id="14356" name="Line 21"/>
          <p:cNvSpPr>
            <a:spLocks noChangeShapeType="1"/>
          </p:cNvSpPr>
          <p:nvPr/>
        </p:nvSpPr>
        <p:spPr bwMode="auto">
          <a:xfrm>
            <a:off x="5795963" y="4437063"/>
            <a:ext cx="1152301" cy="1224185"/>
          </a:xfrm>
          <a:prstGeom prst="line">
            <a:avLst/>
          </a:prstGeom>
          <a:noFill/>
          <a:ln w="9525">
            <a:solidFill>
              <a:schemeClr val="tx1"/>
            </a:solidFill>
            <a:round/>
            <a:headEnd/>
            <a:tailEnd type="triangle" w="med" len="med"/>
          </a:ln>
          <a:effectLst/>
        </p:spPr>
        <p:txBody>
          <a:bodyPr/>
          <a:lstStyle/>
          <a:p>
            <a:endParaRPr lang="ru-RU"/>
          </a:p>
        </p:txBody>
      </p:sp>
      <p:sp>
        <p:nvSpPr>
          <p:cNvPr id="14357" name="Oval 23"/>
          <p:cNvSpPr>
            <a:spLocks noChangeArrowheads="1"/>
          </p:cNvSpPr>
          <p:nvPr/>
        </p:nvSpPr>
        <p:spPr bwMode="auto">
          <a:xfrm>
            <a:off x="755576" y="5589240"/>
            <a:ext cx="2447925" cy="1008112"/>
          </a:xfrm>
          <a:prstGeom prst="ellipse">
            <a:avLst/>
          </a:prstGeom>
          <a:solidFill>
            <a:srgbClr val="FF9900"/>
          </a:solidFill>
          <a:ln w="9525">
            <a:solidFill>
              <a:schemeClr val="tx1"/>
            </a:solidFill>
            <a:round/>
            <a:headEnd/>
            <a:tailEnd/>
          </a:ln>
          <a:effectLst/>
        </p:spPr>
        <p:txBody>
          <a:bodyPr wrap="none" anchor="ctr"/>
          <a:lstStyle/>
          <a:p>
            <a:pPr algn="ctr"/>
            <a:r>
              <a:rPr lang="ru-RU" sz="1600" b="1" dirty="0" smtClean="0">
                <a:latin typeface="Segoe Print" pitchFamily="2" charset="0"/>
              </a:rPr>
              <a:t>Рисование расческой, </a:t>
            </a:r>
            <a:endParaRPr lang="en-US" sz="1600" b="1" dirty="0" smtClean="0">
              <a:latin typeface="Segoe Print" pitchFamily="2" charset="0"/>
            </a:endParaRPr>
          </a:p>
          <a:p>
            <a:pPr algn="ctr"/>
            <a:r>
              <a:rPr lang="ru-RU" sz="1600" b="1" dirty="0" smtClean="0">
                <a:latin typeface="Segoe Print" pitchFamily="2" charset="0"/>
              </a:rPr>
              <a:t>зубной щеткой</a:t>
            </a:r>
            <a:endParaRPr lang="ru-RU" sz="1600" b="1" dirty="0">
              <a:latin typeface="Segoe Print" pitchFamily="2" charset="0"/>
            </a:endParaRPr>
          </a:p>
        </p:txBody>
      </p:sp>
      <p:sp>
        <p:nvSpPr>
          <p:cNvPr id="14358" name="Line 24"/>
          <p:cNvSpPr>
            <a:spLocks noChangeShapeType="1"/>
          </p:cNvSpPr>
          <p:nvPr/>
        </p:nvSpPr>
        <p:spPr bwMode="auto">
          <a:xfrm flipH="1">
            <a:off x="3059113" y="4437063"/>
            <a:ext cx="1657350" cy="1296987"/>
          </a:xfrm>
          <a:prstGeom prst="line">
            <a:avLst/>
          </a:prstGeom>
          <a:noFill/>
          <a:ln w="9525">
            <a:solidFill>
              <a:schemeClr val="tx1"/>
            </a:solidFill>
            <a:round/>
            <a:headEnd/>
            <a:tailEnd type="triangle" w="med" len="med"/>
          </a:ln>
          <a:effectLst/>
        </p:spPr>
        <p:txBody>
          <a:bodyPr/>
          <a:lstStyle/>
          <a:p>
            <a:endParaRPr lang="ru-RU"/>
          </a:p>
        </p:txBody>
      </p:sp>
      <p:sp>
        <p:nvSpPr>
          <p:cNvPr id="23" name="Oval 11"/>
          <p:cNvSpPr>
            <a:spLocks noGrp="1" noChangeArrowheads="1"/>
          </p:cNvSpPr>
          <p:nvPr>
            <p:ph type="body" idx="1"/>
          </p:nvPr>
        </p:nvSpPr>
        <p:spPr bwMode="auto">
          <a:xfrm>
            <a:off x="2051720" y="1484785"/>
            <a:ext cx="2952328" cy="576063"/>
          </a:xfrm>
          <a:prstGeom prst="ellipse">
            <a:avLst/>
          </a:prstGeom>
          <a:solidFill>
            <a:srgbClr val="00FFFF"/>
          </a:solidFill>
          <a:ln w="9525">
            <a:solidFill>
              <a:schemeClr val="tx1"/>
            </a:solidFill>
            <a:round/>
            <a:headEnd/>
            <a:tailEnd/>
          </a:ln>
          <a:effectLst/>
        </p:spPr>
        <p:txBody>
          <a:bodyPr wrap="none" anchor="ctr">
            <a:normAutofit/>
          </a:bodyPr>
          <a:lstStyle/>
          <a:p>
            <a:pPr algn="ctr">
              <a:buNone/>
            </a:pPr>
            <a:r>
              <a:rPr lang="ru-RU" sz="1800" b="1" dirty="0" smtClean="0">
                <a:latin typeface="Segoe Print" pitchFamily="2" charset="0"/>
              </a:rPr>
              <a:t>Рисование крупами</a:t>
            </a:r>
            <a:endParaRPr lang="ru-RU" sz="1800" b="1" dirty="0">
              <a:latin typeface="Segoe Print" pitchFamily="2" charset="0"/>
            </a:endParaRPr>
          </a:p>
        </p:txBody>
      </p:sp>
      <p:sp>
        <p:nvSpPr>
          <p:cNvPr id="24" name="Line 13"/>
          <p:cNvSpPr>
            <a:spLocks noChangeShapeType="1"/>
          </p:cNvSpPr>
          <p:nvPr/>
        </p:nvSpPr>
        <p:spPr bwMode="auto">
          <a:xfrm flipH="1" flipV="1">
            <a:off x="4572000" y="1988840"/>
            <a:ext cx="504056" cy="1655712"/>
          </a:xfrm>
          <a:prstGeom prst="line">
            <a:avLst/>
          </a:prstGeom>
          <a:noFill/>
          <a:ln w="9525">
            <a:solidFill>
              <a:schemeClr val="tx1"/>
            </a:solidFill>
            <a:round/>
            <a:headEnd/>
            <a:tailEnd type="triangle" w="med" len="med"/>
          </a:ln>
          <a:effectLst/>
        </p:spPr>
        <p:txBody>
          <a:bodyPr/>
          <a:lstStyle/>
          <a:p>
            <a:endParaRPr lang="ru-RU"/>
          </a:p>
        </p:txBody>
      </p:sp>
      <p:sp>
        <p:nvSpPr>
          <p:cNvPr id="25" name="Oval 23"/>
          <p:cNvSpPr>
            <a:spLocks noChangeArrowheads="1"/>
          </p:cNvSpPr>
          <p:nvPr/>
        </p:nvSpPr>
        <p:spPr bwMode="auto">
          <a:xfrm>
            <a:off x="3995936" y="5805264"/>
            <a:ext cx="2592287" cy="720725"/>
          </a:xfrm>
          <a:prstGeom prst="ellipse">
            <a:avLst/>
          </a:prstGeom>
          <a:solidFill>
            <a:srgbClr val="C00000"/>
          </a:solidFill>
          <a:ln w="9525">
            <a:solidFill>
              <a:schemeClr val="tx1"/>
            </a:solidFill>
            <a:round/>
            <a:headEnd/>
            <a:tailEnd/>
          </a:ln>
          <a:effectLst/>
        </p:spPr>
        <p:txBody>
          <a:bodyPr wrap="none" anchor="ctr"/>
          <a:lstStyle/>
          <a:p>
            <a:pPr algn="ctr"/>
            <a:r>
              <a:rPr lang="ru-RU" sz="1600" b="1" dirty="0" smtClean="0">
                <a:latin typeface="Segoe Print" pitchFamily="2" charset="0"/>
              </a:rPr>
              <a:t>Рисунок капустным</a:t>
            </a:r>
          </a:p>
          <a:p>
            <a:pPr algn="ctr"/>
            <a:r>
              <a:rPr lang="ru-RU" sz="1600" b="1" dirty="0" smtClean="0">
                <a:latin typeface="Segoe Print" pitchFamily="2" charset="0"/>
              </a:rPr>
              <a:t> листом</a:t>
            </a:r>
            <a:endParaRPr lang="ru-RU" sz="1600" b="1" dirty="0">
              <a:latin typeface="Segoe Print" pitchFamily="2" charset="0"/>
            </a:endParaRPr>
          </a:p>
        </p:txBody>
      </p:sp>
      <p:sp>
        <p:nvSpPr>
          <p:cNvPr id="26" name="Line 13"/>
          <p:cNvSpPr>
            <a:spLocks noChangeShapeType="1"/>
          </p:cNvSpPr>
          <p:nvPr/>
        </p:nvSpPr>
        <p:spPr bwMode="auto">
          <a:xfrm>
            <a:off x="5724129" y="4509120"/>
            <a:ext cx="144016" cy="1368152"/>
          </a:xfrm>
          <a:prstGeom prst="line">
            <a:avLst/>
          </a:prstGeom>
          <a:noFill/>
          <a:ln w="9525">
            <a:solidFill>
              <a:schemeClr val="tx1"/>
            </a:solidFill>
            <a:round/>
            <a:headEnd/>
            <a:tailEnd type="triangle" w="med" len="med"/>
          </a:ln>
          <a:effectLst/>
        </p:spPr>
        <p:txBody>
          <a:bodyPr/>
          <a:lstStyle/>
          <a:p>
            <a:endParaRPr lang="ru-RU"/>
          </a:p>
        </p:txBody>
      </p:sp>
    </p:spTree>
  </p:cSld>
  <p:clrMapOvr>
    <a:masterClrMapping/>
  </p:clrMapOvr>
  <p:transition>
    <p:pull/>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WallpapersMania.nnm.ru]_vol51-008.jpg"/>
          <p:cNvPicPr>
            <a:picLocks noChangeAspect="1"/>
          </p:cNvPicPr>
          <p:nvPr/>
        </p:nvPicPr>
        <p:blipFill>
          <a:blip r:embed="rId2" cstate="print"/>
          <a:stretch>
            <a:fillRect/>
          </a:stretch>
        </p:blipFill>
        <p:spPr>
          <a:xfrm>
            <a:off x="0" y="-1"/>
            <a:ext cx="9144000" cy="6858001"/>
          </a:xfrm>
          <a:prstGeom prst="rect">
            <a:avLst/>
          </a:prstGeom>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639" y="116632"/>
            <a:ext cx="5211474" cy="3126884"/>
          </a:xfrm>
          <a:prstGeom prst="rect">
            <a:avLst/>
          </a:prstGeom>
          <a:noFill/>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645205" y="3243516"/>
            <a:ext cx="5499937" cy="3497852"/>
          </a:xfrm>
          <a:prstGeom prst="rect">
            <a:avLst/>
          </a:prstGeom>
          <a:noFill/>
        </p:spPr>
      </p:pic>
      <p:pic>
        <p:nvPicPr>
          <p:cNvPr id="2050" name="Picture 2" descr="http://im1-tub-ru.yandex.net/i?id=c129dd17a1aff58dd0b827175932f4af-65-144&amp;n=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2159" y="656690"/>
            <a:ext cx="2640296" cy="1980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7636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Содержимое 3" descr="[WallpapersMania.nnm.ru]_vol126-031.jpg"/>
          <p:cNvPicPr>
            <a:picLocks noGrp="1" noChangeAspect="1"/>
          </p:cNvPicPr>
          <p:nvPr>
            <p:ph idx="1"/>
          </p:nvPr>
        </p:nvPicPr>
        <p:blipFill>
          <a:blip r:embed="rId2" cstate="print"/>
          <a:stretch>
            <a:fillRect/>
          </a:stretch>
        </p:blipFill>
        <p:spPr>
          <a:xfrm>
            <a:off x="0" y="0"/>
            <a:ext cx="9144000" cy="6858000"/>
          </a:xfrm>
          <a:prstGeom prst="rect">
            <a:avLst/>
          </a:prstGeom>
        </p:spPr>
      </p:pic>
      <p:sp>
        <p:nvSpPr>
          <p:cNvPr id="5" name="Прямоугольник 4"/>
          <p:cNvSpPr/>
          <p:nvPr/>
        </p:nvSpPr>
        <p:spPr>
          <a:xfrm>
            <a:off x="251520" y="1305342"/>
            <a:ext cx="8568952" cy="4339650"/>
          </a:xfrm>
          <a:prstGeom prst="rect">
            <a:avLst/>
          </a:prstGeom>
        </p:spPr>
        <p:txBody>
          <a:bodyPr wrap="square">
            <a:spAutoFit/>
          </a:bodyPr>
          <a:lstStyle/>
          <a:p>
            <a:r>
              <a:rPr lang="en-US" sz="3600" dirty="0" smtClean="0">
                <a:solidFill>
                  <a:srgbClr val="C00000"/>
                </a:solidFill>
                <a:latin typeface="DoloresCyr Black" pitchFamily="82" charset="0"/>
              </a:rPr>
              <a:t> </a:t>
            </a:r>
            <a:r>
              <a:rPr lang="ru-RU" dirty="0" smtClean="0"/>
              <a:t/>
            </a:r>
            <a:br>
              <a:rPr lang="ru-RU" dirty="0" smtClean="0"/>
            </a:br>
            <a:r>
              <a:rPr lang="ru-RU" sz="2400" b="1" u="sng" dirty="0" smtClean="0">
                <a:latin typeface="Segoe Print" pitchFamily="2" charset="0"/>
              </a:rPr>
              <a:t>Возраст:</a:t>
            </a:r>
            <a:r>
              <a:rPr lang="ru-RU" sz="2400" b="1" i="1" dirty="0" smtClean="0">
                <a:latin typeface="Segoe Print" pitchFamily="2" charset="0"/>
              </a:rPr>
              <a:t> от 6 лет</a:t>
            </a:r>
            <a:br>
              <a:rPr lang="ru-RU" sz="2400" b="1" i="1" dirty="0" smtClean="0">
                <a:latin typeface="Segoe Print" pitchFamily="2" charset="0"/>
              </a:rPr>
            </a:br>
            <a:r>
              <a:rPr lang="ru-RU" sz="2400" b="1" u="sng" dirty="0" smtClean="0">
                <a:latin typeface="Segoe Print" pitchFamily="2" charset="0"/>
              </a:rPr>
              <a:t>Средства выразительности: </a:t>
            </a:r>
            <a:r>
              <a:rPr lang="ru-RU" sz="2400" b="1" i="1" dirty="0" smtClean="0">
                <a:latin typeface="Segoe Print" pitchFamily="2" charset="0"/>
              </a:rPr>
              <a:t> объемность, цвет.</a:t>
            </a:r>
            <a:br>
              <a:rPr lang="ru-RU" sz="2400" b="1" i="1" dirty="0" smtClean="0">
                <a:latin typeface="Segoe Print" pitchFamily="2" charset="0"/>
              </a:rPr>
            </a:br>
            <a:r>
              <a:rPr lang="ru-RU" sz="2400" b="1" u="sng" dirty="0" smtClean="0">
                <a:latin typeface="Segoe Print" pitchFamily="2" charset="0"/>
              </a:rPr>
              <a:t>Материалы: </a:t>
            </a:r>
            <a:r>
              <a:rPr lang="ru-RU" sz="2400" b="1" i="1" dirty="0" smtClean="0">
                <a:latin typeface="Segoe Print" pitchFamily="2" charset="0"/>
              </a:rPr>
              <a:t>цветной картон или плотная бумага, предварительно нарисованное изображение, пластилин, стека.</a:t>
            </a:r>
            <a:br>
              <a:rPr lang="ru-RU" sz="2400" b="1" i="1" dirty="0" smtClean="0">
                <a:latin typeface="Segoe Print" pitchFamily="2" charset="0"/>
              </a:rPr>
            </a:br>
            <a:r>
              <a:rPr lang="ru-RU" sz="2400" b="1" u="sng" dirty="0" smtClean="0">
                <a:latin typeface="Segoe Print" pitchFamily="2" charset="0"/>
              </a:rPr>
              <a:t>Способ получения изображения: </a:t>
            </a:r>
            <a:r>
              <a:rPr lang="ru-RU" sz="2400" b="1" i="1" dirty="0" smtClean="0">
                <a:latin typeface="Segoe Print" pitchFamily="2" charset="0"/>
              </a:rPr>
              <a:t>ребёнок «раскрашивает» черно-белое изображение, используя  пластилин нужных цветов. В результате картинка получается очень оригинальная и рельефная.</a:t>
            </a:r>
            <a:endParaRPr lang="ru-RU" sz="2400" dirty="0"/>
          </a:p>
        </p:txBody>
      </p:sp>
      <p:sp>
        <p:nvSpPr>
          <p:cNvPr id="6" name="Прямоугольник 5"/>
          <p:cNvSpPr/>
          <p:nvPr/>
        </p:nvSpPr>
        <p:spPr>
          <a:xfrm>
            <a:off x="2699792" y="764704"/>
            <a:ext cx="3240360" cy="369332"/>
          </a:xfrm>
          <a:prstGeom prst="rect">
            <a:avLst/>
          </a:prstGeom>
        </p:spPr>
        <p:txBody>
          <a:bodyPr wrap="square">
            <a:spAutoFit/>
          </a:bodyPr>
          <a:lstStyle/>
          <a:p>
            <a:endParaRPr lang="ru-RU" dirty="0"/>
          </a:p>
        </p:txBody>
      </p:sp>
      <p:sp>
        <p:nvSpPr>
          <p:cNvPr id="7" name="Прямоугольник 6"/>
          <p:cNvSpPr/>
          <p:nvPr/>
        </p:nvSpPr>
        <p:spPr>
          <a:xfrm>
            <a:off x="899592" y="332656"/>
            <a:ext cx="4032448" cy="769441"/>
          </a:xfrm>
          <a:prstGeom prst="rect">
            <a:avLst/>
          </a:prstGeom>
        </p:spPr>
        <p:txBody>
          <a:bodyPr wrap="square">
            <a:spAutoFit/>
          </a:bodyPr>
          <a:lstStyle/>
          <a:p>
            <a:r>
              <a:rPr lang="ru-RU" sz="4400" b="1" dirty="0" err="1"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DoloresCyr Black" pitchFamily="82" charset="0"/>
              </a:rPr>
              <a:t>Пластилинография</a:t>
            </a:r>
            <a:endParaRPr lang="ru-RU" sz="44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WallpapersMania.nnm.ru]_vol51-008.jpg"/>
          <p:cNvPicPr>
            <a:picLocks noChangeAspect="1"/>
          </p:cNvPicPr>
          <p:nvPr/>
        </p:nvPicPr>
        <p:blipFill>
          <a:blip r:embed="rId2" cstate="print"/>
          <a:stretch>
            <a:fillRect/>
          </a:stretch>
        </p:blipFill>
        <p:spPr>
          <a:xfrm>
            <a:off x="0" y="-1"/>
            <a:ext cx="9144000" cy="6858001"/>
          </a:xfrm>
          <a:prstGeom prst="rect">
            <a:avLst/>
          </a:prstGeom>
        </p:spPr>
      </p:pic>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116632"/>
            <a:ext cx="4769758" cy="3518867"/>
          </a:xfrm>
          <a:prstGeom prst="rect">
            <a:avLst/>
          </a:prstGeom>
          <a:noFill/>
        </p:spPr>
      </p:pic>
      <p:pic>
        <p:nvPicPr>
          <p:cNvPr id="1026" name="Picture 2" descr="C:\Users\Татьяна\Desktop\для презентации\пластилинограф..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3928" y="2895600"/>
            <a:ext cx="5286375"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2682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WallpapersMania.nnm.ru]_vol51-008.jpg"/>
          <p:cNvPicPr>
            <a:picLocks noChangeAspect="1"/>
          </p:cNvPicPr>
          <p:nvPr/>
        </p:nvPicPr>
        <p:blipFill>
          <a:blip r:embed="rId2" cstate="print"/>
          <a:stretch>
            <a:fillRect/>
          </a:stretch>
        </p:blipFill>
        <p:spPr>
          <a:xfrm>
            <a:off x="0" y="-1"/>
            <a:ext cx="9144000" cy="6858001"/>
          </a:xfrm>
          <a:prstGeom prst="rect">
            <a:avLst/>
          </a:prstGeom>
        </p:spPr>
      </p:pic>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361"/>
            <a:ext cx="4238218" cy="3518867"/>
          </a:xfrm>
          <a:prstGeom prst="rect">
            <a:avLst/>
          </a:prstGeom>
          <a:noFill/>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779912" y="2883396"/>
            <a:ext cx="528320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8921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WallpapersMania.nnm.ru]_vol51-008.jpg"/>
          <p:cNvPicPr>
            <a:picLocks noChangeAspect="1"/>
          </p:cNvPicPr>
          <p:nvPr/>
        </p:nvPicPr>
        <p:blipFill>
          <a:blip r:embed="rId2" cstate="print"/>
          <a:stretch>
            <a:fillRect/>
          </a:stretch>
        </p:blipFill>
        <p:spPr>
          <a:xfrm>
            <a:off x="0" y="-1"/>
            <a:ext cx="9144000" cy="6858001"/>
          </a:xfrm>
          <a:prstGeom prst="rect">
            <a:avLst/>
          </a:prstGeom>
        </p:spPr>
      </p:pic>
      <p:pic>
        <p:nvPicPr>
          <p:cNvPr id="2050" name="Picture 2" descr="H:\DCIM\101MSDCF\DSC052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6642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WallpapersMania.nnm.ru]_vol50-007.jpg"/>
          <p:cNvPicPr>
            <a:picLocks noChangeAspect="1"/>
          </p:cNvPicPr>
          <p:nvPr/>
        </p:nvPicPr>
        <p:blipFill>
          <a:blip r:embed="rId2" cstate="print"/>
          <a:stretch>
            <a:fillRect/>
          </a:stretch>
        </p:blipFill>
        <p:spPr>
          <a:xfrm>
            <a:off x="0" y="-1"/>
            <a:ext cx="9144000" cy="6858001"/>
          </a:xfrm>
          <a:prstGeom prst="rect">
            <a:avLst/>
          </a:prstGeom>
        </p:spPr>
      </p:pic>
      <p:sp>
        <p:nvSpPr>
          <p:cNvPr id="2" name="Заголовок 1"/>
          <p:cNvSpPr>
            <a:spLocks noGrp="1"/>
          </p:cNvSpPr>
          <p:nvPr>
            <p:ph type="title"/>
          </p:nvPr>
        </p:nvSpPr>
        <p:spPr>
          <a:xfrm>
            <a:off x="395536" y="1340768"/>
            <a:ext cx="8229600" cy="3888432"/>
          </a:xfrm>
        </p:spPr>
        <p:txBody>
          <a:bodyPr>
            <a:normAutofit fontScale="90000"/>
          </a:bodyPr>
          <a:lstStyle/>
          <a:p>
            <a:pPr algn="l"/>
            <a:r>
              <a:rPr lang="ru-RU" sz="4200" b="1" dirty="0"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       </a:t>
            </a:r>
            <a:r>
              <a:rPr lang="ru-RU" sz="3600" b="1" dirty="0" smtClean="0">
                <a:ln w="12700">
                  <a:solidFill>
                    <a:schemeClr val="tx2">
                      <a:satMod val="155000"/>
                    </a:schemeClr>
                  </a:solidFill>
                  <a:prstDash val="solid"/>
                </a:ln>
                <a:solidFill>
                  <a:srgbClr val="C00000"/>
                </a:solidFill>
                <a:latin typeface="DoloresCyr Black" pitchFamily="82" charset="0"/>
              </a:rPr>
              <a:t>Рисование пальчиками </a:t>
            </a:r>
            <a:br>
              <a:rPr lang="ru-RU" sz="3600" b="1" dirty="0" smtClean="0">
                <a:ln w="12700">
                  <a:solidFill>
                    <a:schemeClr val="tx2">
                      <a:satMod val="155000"/>
                    </a:schemeClr>
                  </a:solidFill>
                  <a:prstDash val="solid"/>
                </a:ln>
                <a:solidFill>
                  <a:srgbClr val="C00000"/>
                </a:solidFill>
                <a:latin typeface="DoloresCyr Black" pitchFamily="82" charset="0"/>
              </a:rPr>
            </a:br>
            <a:r>
              <a:rPr lang="ru-RU" sz="3600" b="1" dirty="0" smtClean="0">
                <a:ln w="12700">
                  <a:solidFill>
                    <a:schemeClr val="tx2">
                      <a:satMod val="155000"/>
                    </a:schemeClr>
                  </a:solidFill>
                  <a:prstDash val="solid"/>
                </a:ln>
                <a:solidFill>
                  <a:srgbClr val="C00000"/>
                </a:solidFill>
                <a:latin typeface="DoloresCyr Black" pitchFamily="82" charset="0"/>
              </a:rPr>
              <a:t>            и ладошкой.</a:t>
            </a:r>
            <a:br>
              <a:rPr lang="ru-RU" sz="3600" b="1" dirty="0" smtClean="0">
                <a:ln w="12700">
                  <a:solidFill>
                    <a:schemeClr val="tx2">
                      <a:satMod val="155000"/>
                    </a:schemeClr>
                  </a:solidFill>
                  <a:prstDash val="solid"/>
                </a:ln>
                <a:solidFill>
                  <a:srgbClr val="C00000"/>
                </a:solidFill>
                <a:latin typeface="DoloresCyr Black" pitchFamily="82" charset="0"/>
              </a:rPr>
            </a:br>
            <a:r>
              <a:rPr lang="ru-RU" sz="2400" b="1" dirty="0" smtClean="0"/>
              <a:t/>
            </a:r>
            <a:br>
              <a:rPr lang="ru-RU" sz="2400" b="1" dirty="0" smtClean="0"/>
            </a:br>
            <a:r>
              <a:rPr lang="ru-RU" sz="2400" b="1" u="sng" dirty="0" smtClean="0">
                <a:latin typeface="Segoe Print" pitchFamily="2" charset="0"/>
              </a:rPr>
              <a:t>Возраст: </a:t>
            </a:r>
            <a:r>
              <a:rPr lang="ru-RU" sz="2400" b="1" i="1" dirty="0" smtClean="0">
                <a:latin typeface="Segoe Print" pitchFamily="2" charset="0"/>
              </a:rPr>
              <a:t>от двух лет.</a:t>
            </a:r>
            <a:br>
              <a:rPr lang="ru-RU" sz="2400" b="1" i="1" dirty="0" smtClean="0">
                <a:latin typeface="Segoe Print" pitchFamily="2" charset="0"/>
              </a:rPr>
            </a:br>
            <a:r>
              <a:rPr lang="ru-RU" sz="2400" b="1" u="sng" dirty="0" smtClean="0">
                <a:latin typeface="Segoe Print" pitchFamily="2" charset="0"/>
              </a:rPr>
              <a:t>Средства выразительности: </a:t>
            </a:r>
            <a:r>
              <a:rPr lang="ru-RU" sz="2400" b="1" i="1" dirty="0" smtClean="0">
                <a:latin typeface="Segoe Print" pitchFamily="2" charset="0"/>
              </a:rPr>
              <a:t>пятно, цвет, фантастический силуэт.</a:t>
            </a:r>
            <a:br>
              <a:rPr lang="ru-RU" sz="2400" b="1" i="1" dirty="0" smtClean="0">
                <a:latin typeface="Segoe Print" pitchFamily="2" charset="0"/>
              </a:rPr>
            </a:br>
            <a:r>
              <a:rPr lang="ru-RU" sz="2400" b="1" u="sng" dirty="0" smtClean="0">
                <a:latin typeface="Segoe Print" pitchFamily="2" charset="0"/>
              </a:rPr>
              <a:t>Материалы: </a:t>
            </a:r>
            <a:r>
              <a:rPr lang="ru-RU" sz="2400" b="1" i="1" dirty="0" smtClean="0">
                <a:latin typeface="Segoe Print" pitchFamily="2" charset="0"/>
              </a:rPr>
              <a:t>широкие блюдечки с гуашью, кисть, плотная бумага любого цвета, листы большого формата, салфетки.</a:t>
            </a:r>
            <a:br>
              <a:rPr lang="ru-RU" sz="2400" b="1" i="1" dirty="0" smtClean="0">
                <a:latin typeface="Segoe Print" pitchFamily="2" charset="0"/>
              </a:rPr>
            </a:br>
            <a:r>
              <a:rPr lang="ru-RU" sz="2400" b="1" i="1" u="sng" dirty="0" smtClean="0">
                <a:latin typeface="Segoe Print" pitchFamily="2" charset="0"/>
              </a:rPr>
              <a:t>Способ получения изображения</a:t>
            </a:r>
            <a:r>
              <a:rPr lang="ru-RU" sz="2400" b="1" dirty="0" smtClean="0">
                <a:latin typeface="Segoe Print" pitchFamily="2" charset="0"/>
              </a:rPr>
              <a:t>: </a:t>
            </a:r>
            <a:r>
              <a:rPr lang="ru-RU" sz="2400" b="1" i="1" dirty="0" smtClean="0">
                <a:latin typeface="Segoe Print" pitchFamily="2" charset="0"/>
              </a:rPr>
              <a:t>ребенок опускает в гуашь ладошку (палец)или окрашивает с помощью кисточки (с двух лет) и делает отпечаток на бумаге. Рисуют и правой и левой руками, окрашенными разными цветами. После работы руки вытираются салфеткой, затем гуашь легко смывается.</a:t>
            </a:r>
            <a:r>
              <a:rPr lang="ru-RU" sz="2400" b="1" dirty="0" smtClean="0">
                <a:latin typeface="Segoe Print" pitchFamily="2" charset="0"/>
              </a:rPr>
              <a:t/>
            </a:r>
            <a:br>
              <a:rPr lang="ru-RU" sz="2400" b="1" dirty="0" smtClean="0">
                <a:latin typeface="Segoe Print" pitchFamily="2" charset="0"/>
              </a:rPr>
            </a:br>
            <a:endParaRPr lang="ru-RU" sz="2200" dirty="0">
              <a:latin typeface="Segoe Print" pitchFamily="2" charset="0"/>
            </a:endParaRPr>
          </a:p>
        </p:txBody>
      </p:sp>
    </p:spTree>
  </p:cSld>
  <p:clrMapOvr>
    <a:masterClrMapping/>
  </p:clrMapOvr>
  <p:transition>
    <p:pull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WallpapersMania.nnm.ru]_vol50-007.jpg"/>
          <p:cNvPicPr>
            <a:picLocks noChangeAspect="1"/>
          </p:cNvPicPr>
          <p:nvPr/>
        </p:nvPicPr>
        <p:blipFill>
          <a:blip r:embed="rId2" cstate="print"/>
          <a:stretch>
            <a:fillRect/>
          </a:stretch>
        </p:blipFill>
        <p:spPr>
          <a:xfrm>
            <a:off x="0" y="-1"/>
            <a:ext cx="9144000" cy="6858001"/>
          </a:xfrm>
          <a:prstGeom prst="rect">
            <a:avLst/>
          </a:prstGeom>
        </p:spPr>
      </p:pic>
      <p:pic>
        <p:nvPicPr>
          <p:cNvPr id="5" name="Рисунок 4" descr="[WallpapersMania.nnm.ru]_vol54-010.jpg"/>
          <p:cNvPicPr>
            <a:picLocks noChangeAspect="1"/>
          </p:cNvPicPr>
          <p:nvPr/>
        </p:nvPicPr>
        <p:blipFill>
          <a:blip r:embed="rId3" cstate="print"/>
          <a:stretch>
            <a:fillRect/>
          </a:stretch>
        </p:blipFill>
        <p:spPr>
          <a:xfrm>
            <a:off x="0" y="-1"/>
            <a:ext cx="9144000" cy="6858001"/>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68" y="1196752"/>
            <a:ext cx="3340557" cy="4968552"/>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2083091"/>
            <a:ext cx="4261166" cy="3195874"/>
          </a:xfrm>
          <a:prstGeom prst="rect">
            <a:avLst/>
          </a:prstGeom>
        </p:spPr>
      </p:pic>
    </p:spTree>
  </p:cSld>
  <p:clrMapOvr>
    <a:masterClrMapping/>
  </p:clrMapOvr>
  <p:transition>
    <p:pull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WallpapersMania.nnm.ru]_vol50-007.jpg"/>
          <p:cNvPicPr>
            <a:picLocks noChangeAspect="1"/>
          </p:cNvPicPr>
          <p:nvPr/>
        </p:nvPicPr>
        <p:blipFill>
          <a:blip r:embed="rId2" cstate="print"/>
          <a:stretch>
            <a:fillRect/>
          </a:stretch>
        </p:blipFill>
        <p:spPr>
          <a:xfrm>
            <a:off x="-2" y="0"/>
            <a:ext cx="9144000" cy="6858001"/>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2132856"/>
            <a:ext cx="5436828" cy="4077622"/>
          </a:xfrm>
          <a:prstGeom prst="rect">
            <a:avLst/>
          </a:prstGeom>
        </p:spPr>
      </p:pic>
      <p:pic>
        <p:nvPicPr>
          <p:cNvPr id="10" name="Рисунок 9" descr="83356878_large_oillica.gif"/>
          <p:cNvPicPr>
            <a:picLocks noChangeAspect="1"/>
          </p:cNvPicPr>
          <p:nvPr/>
        </p:nvPicPr>
        <p:blipFill>
          <a:blip r:embed="rId4" cstate="email"/>
          <a:stretch>
            <a:fillRect/>
          </a:stretch>
        </p:blipFill>
        <p:spPr>
          <a:xfrm>
            <a:off x="6804248" y="116632"/>
            <a:ext cx="2101913" cy="1886314"/>
          </a:xfrm>
          <a:prstGeom prst="rect">
            <a:avLst/>
          </a:prstGeom>
        </p:spPr>
      </p:pic>
    </p:spTree>
    <p:extLst>
      <p:ext uri="{BB962C8B-B14F-4D97-AF65-F5344CB8AC3E}">
        <p14:creationId xmlns:p14="http://schemas.microsoft.com/office/powerpoint/2010/main" val="1721303703"/>
      </p:ext>
    </p:extLst>
  </p:cSld>
  <p:clrMapOvr>
    <a:masterClrMapping/>
  </p:clrMapOvr>
  <p:transition>
    <p:pull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WallpapersMania.nnm.ru]_vol65-007.jpg"/>
          <p:cNvPicPr>
            <a:picLocks noChangeAspect="1"/>
          </p:cNvPicPr>
          <p:nvPr/>
        </p:nvPicPr>
        <p:blipFill>
          <a:blip r:embed="rId2" cstate="print"/>
          <a:stretch>
            <a:fillRect/>
          </a:stretch>
        </p:blipFill>
        <p:spPr>
          <a:xfrm>
            <a:off x="0" y="0"/>
            <a:ext cx="9144000" cy="6858000"/>
          </a:xfrm>
          <a:prstGeom prst="rect">
            <a:avLst/>
          </a:prstGeom>
        </p:spPr>
      </p:pic>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116632"/>
            <a:ext cx="4631101" cy="3475154"/>
          </a:xfrm>
          <a:prstGeom prst="rect">
            <a:avLst/>
          </a:prstGeom>
          <a:noFill/>
        </p:spPr>
      </p:pic>
      <p:pic>
        <p:nvPicPr>
          <p:cNvPr id="102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680911" y="3356992"/>
            <a:ext cx="4481875" cy="3359471"/>
          </a:xfrm>
          <a:prstGeom prst="rect">
            <a:avLst/>
          </a:prstGeom>
          <a:noFill/>
        </p:spPr>
      </p:pic>
      <p:pic>
        <p:nvPicPr>
          <p:cNvPr id="5" name="Рисунок 4" descr="83356878_large_oillica.gif"/>
          <p:cNvPicPr>
            <a:picLocks noChangeAspect="1"/>
          </p:cNvPicPr>
          <p:nvPr/>
        </p:nvPicPr>
        <p:blipFill>
          <a:blip r:embed="rId5" cstate="email"/>
          <a:stretch>
            <a:fillRect/>
          </a:stretch>
        </p:blipFill>
        <p:spPr>
          <a:xfrm>
            <a:off x="6804248" y="116632"/>
            <a:ext cx="2101913" cy="1886314"/>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S030007997">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C36F49AF-1D87-48F1-8DA1-7EA34231631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2474</TotalTime>
  <Words>222</Words>
  <Application>Microsoft Office PowerPoint</Application>
  <PresentationFormat>Экран (4:3)</PresentationFormat>
  <Paragraphs>63</Paragraphs>
  <Slides>54</Slides>
  <Notes>0</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54</vt:i4>
      </vt:variant>
    </vt:vector>
  </HeadingPairs>
  <TitlesOfParts>
    <vt:vector size="65" baseType="lpstr">
      <vt:lpstr>Angsana New</vt:lpstr>
      <vt:lpstr>Arabic Typesetting</vt:lpstr>
      <vt:lpstr>Arial</vt:lpstr>
      <vt:lpstr>Calibri</vt:lpstr>
      <vt:lpstr>Comic Sans MS</vt:lpstr>
      <vt:lpstr>DoloresCyr Black</vt:lpstr>
      <vt:lpstr>Ebrima</vt:lpstr>
      <vt:lpstr>Gabriola</vt:lpstr>
      <vt:lpstr>Segoe Print</vt:lpstr>
      <vt:lpstr>Times New Roman</vt:lpstr>
      <vt:lpstr>TS030007997</vt:lpstr>
      <vt:lpstr>Презентация PowerPoint</vt:lpstr>
      <vt:lpstr>Презентация PowerPoint</vt:lpstr>
      <vt:lpstr>Рисование  с использованием нетрадиционной техники – </vt:lpstr>
      <vt:lpstr>Применение нетрадиционных техник изобразительной деятельности: </vt:lpstr>
      <vt:lpstr> Нетрадиционные способы изображения в рисовании</vt:lpstr>
      <vt:lpstr>       Рисование пальчиками              и ладошкой.  Возраст: от двух лет. Средства выразительности: пятно, цвет, фантастический силуэт. Материалы: широкие блюдечки с гуашью, кисть, плотная бумага любого цвета, листы большого формата, салфетки. Способ получения изображения: ребенок опускает в гуашь ладошку (палец)или окрашивает с помощью кисточки (с двух лет) и делает отпечаток на бумаге. Рисуют и правой и левой руками, окрашенными разными цветами. После работы руки вытираются салфеткой, затем гуашь легко смывается. </vt:lpstr>
      <vt:lpstr>Презентация PowerPoint</vt:lpstr>
      <vt:lpstr>Презентация PowerPoint</vt:lpstr>
      <vt:lpstr>Презентация PowerPoint</vt:lpstr>
      <vt:lpstr>     Оттиск печатками                        Возраст: от трех лет. Средства выразительности: пятно, фактура, цвет.   Материалы: мисочка либо пластиковая коробочка, в которую вложена штемпельная подушка из тонкого поролона, пропитанного гуашью, плотная бумага любого цвета и размера, печатки.  Способ получения изображения: ребенок прижимает печатку к штемпельной подушке с краской и наносит оттиск на бумагу. Для получения другого цвета меняются и мисочка и печатка. </vt:lpstr>
      <vt:lpstr>Презентация PowerPoint</vt:lpstr>
      <vt:lpstr>Презентация PowerPoint</vt:lpstr>
      <vt:lpstr>Презентация PowerPoint</vt:lpstr>
      <vt:lpstr>Презентация PowerPoint</vt:lpstr>
      <vt:lpstr>Возраст: от 3 лет. Средства выразительности: пятно, фактура, цвет. Материалы: блюдце либо пластиковая коробочка, в которую вложена штемпельная подушка из тонкого поролона, пропитанного гуашью, плотная бумага любого цвета и размера, смятая бумага. Способ получения изображения: ребенок прижимает ватную палочку или карандаш к штемпельной подушке с краской и наносит оттиск на бумагу. Чтобы получить другой цвет, меняются и блюдце и смятая бумага.</vt:lpstr>
      <vt:lpstr>Презентация PowerPoint</vt:lpstr>
      <vt:lpstr>Презентация PowerPoint</vt:lpstr>
      <vt:lpstr>              Оттиск     пенопластом, поролоном  Возраст: от четырех лет. Средства выразительности: пятно, фактура, цвет. Материалы: мисочка или пластиковая коробочка, в которую вложена штемпельная подушка из тонкого поролона, пропитанного гуашью, плотная бумага любого цвета и размера, кусочки пенопласта. Способ   получения   изображения:   ребенок  прижимает  пенопласт , поролон  к штемпельной подушке с краской и наносит оттиск на бумагу. Чтобы получить другой цвет, меняются и мисочка и пенопласт.  </vt:lpstr>
      <vt:lpstr>Презентация PowerPoint</vt:lpstr>
      <vt:lpstr>  Оттиск смятой бумагой  Возраст: от четырех лет. Средства выразительности: пятно, фактура, цвет. Материалы: блюдце либо пластиковая коробочка, в которую вложена штемпельная подушка из тонкого поролона, пропитанного гуашью, плотная бумага любого цвета и размера, смятая бумага. Способ получения изображения: ребенок прижимает смятую бумагу к штемпельной подушке с краской и наносит оттиск на бумагу. Чтобы получить другой цвет, меняются и блюдце и смятая бумага.  </vt:lpstr>
      <vt:lpstr>Презентация PowerPoint</vt:lpstr>
      <vt:lpstr>      Тычок жесткой             полусухой кистью   Возраст: с 4-х лет  Средства выразительности: фактурность окраски, цвет.  Материалы: жесткая кисть, гуашь, бумага любого цвета и формата либо вырезанный силуэт пушистого или колючего животного.  Способ  получения  изображения: ребенок опускает в гуашь кисть и ударяет ею по бумаге, держа вертикально. При работе кисть в воду не опускается. Таким образом заполняется весь лист, контур или шаблон. Получается имитация фактурности пушистой или колючей поверхности. </vt:lpstr>
      <vt:lpstr>Презентация PowerPoint</vt:lpstr>
      <vt:lpstr>         Отпечатки листьев  Возраст: от пяти лет. Средства выразительности: фактура, цвет. Материалы: бумага, листья разных деревьев (желательно опавшие), гуашь, кисти. Способ  получения  изображения:  ребенок  покрывает листок дерева красками  разных  цветов,  затем  прикладывает  его  к  бумаге  окрашенной стороной  для  получения  отпечатка.   Каждый  раз  берется  новый  листок. Черешки у листьев можно дорисовать кистью.  </vt:lpstr>
      <vt:lpstr>Презентация PowerPoint</vt:lpstr>
      <vt:lpstr>Презентация PowerPoint</vt:lpstr>
      <vt:lpstr>Презентация PowerPoint</vt:lpstr>
      <vt:lpstr>             Восковые мелки        (свеча) + акварель  Возраст: от четырех лет. Средства выразительности: цвет, линия, пятно, фактура. Материалы: восковые мелки, плотная белая бумага, акварель, кисти.  Способ получения изображения: ребенок рисует восковыми мелками на белой бумаге. Затем закрашивает лист акварелью в один или несколько цветов. Рисунок мелками остается незакрашенным. Свеча + акварель Возраст: от четырех лет. Средства выразительности: цвет, линия, пятно, фактура. Материалы: свеча, плотная бумага, акварель, кисти. Способ получения изображения: ребенок рисует свечой" на бумаге. Затем закрашивает лист акварелью в один или несколько цветов. Рисунок свечой остается белым. </vt:lpstr>
      <vt:lpstr>Презентация PowerPoint</vt:lpstr>
      <vt:lpstr> Монотипия предметная  Возраст: от пяти лет. Средства выразительности: пятно, цвет, симметрия. Материалы: плотная бумага любого цвета, кисти, гуашь или акварель. Способ получения изображения: ребенок складывает лист бумаги вдвое и на одной его половине рисует половину изображаемого предмета (предметы выбираются симметричные). После рисования каждой части предмета, пока не высохла краска, лист снова складывается пополам для получения отпечатка. Затем изображение можно украсить, также складывая лист после рисования нескольких украшений. </vt:lpstr>
      <vt:lpstr>Презентация PowerPoint</vt:lpstr>
      <vt:lpstr> Монотипия пейзажная  Возраст: от 6 лет  Средства выразительности: пятно, тон, вертикальная симметрия, изображение пространства в композиции.  Материалы: бумага, кисти, гуашь либо акварель, влажная губка, кафельная плитка.  Способ получения изображения: ребёнок складывает лист бумаги вдвое. На одной его половине рисуется пейзаж, на другой получается его отражение в озере, реке (отпечаток). Пейзаж выполняется быстро, чтобы краска не успела высохнуть. Половина листа, предназначенная для отпечатка, протирается влажной губкой. Исходный рисунок, после того как с него сделан оттиск, оживляется красками, чтобы он сильнее отличался от отпечатка. Для монотипии также можно использовать лист бумаги и кафельную плитку. На последнюю наносится рисунок краской, затем она накрывается листом бумаги. Пейзаж получается размытым. </vt:lpstr>
      <vt:lpstr>Презентация PowerPoint</vt:lpstr>
      <vt:lpstr> Кляксография обычная  Возраст: от пяти лет. Средства выразительности: пятно. Материалы: бумага, тушь либо жидко разведенная гуашь в мисочке, пластиковая ложечка.  Способ получения изображения: ребенок зачерпывает гуашь пластиковой ложкой и выливает на бумагу. В результате получаются пятна в произвольном порядке. Затем лист накрывается другим листом и прижимается (можно согнуть исходный лист пополам, на одну половину капнуть тушь, а другой его прикрыть). Далее верхний лист снимается, изображение рассматривается: определяется, на что оно похоже. Недостающие детали дорисовываются. </vt:lpstr>
      <vt:lpstr>Презентация PowerPoint</vt:lpstr>
      <vt:lpstr> </vt:lpstr>
      <vt:lpstr>Презентация PowerPoint</vt:lpstr>
      <vt:lpstr> </vt:lpstr>
      <vt:lpstr>Презентация PowerPoint</vt:lpstr>
      <vt:lpstr>Презентация PowerPoint</vt:lpstr>
      <vt:lpstr>                     Набрызг  Возраст: от пяти лет.  Средства выразительности: точка, фактура. Материалы: бумага, гуашь, жесткая кисть, кусочек плотного картона либо пластика (5x5 см). Способ получения изображения: ребенок набирает краску на кисть и ударяет кистью о картон, который держит над бумагой. Краска разбрызгивается на бумагу. </vt:lpstr>
      <vt:lpstr>Презентация PowerPoint</vt:lpstr>
      <vt:lpstr>   Рисование расчёской,          зубной щеткой   Возраст: с 4-х лет Средства выразительности: объемность, цвет. Материалы: плотная бумага, акварель, зубная щетка и т.д., вода в блюдечке. Способ получения изображения: Благодаря жестковатым, густым, ровно расположенным щетинкам она позволяет быстро и легко тонировать бумагу или наносить элементы рисунка с разной плотностью густоты краски. Щетку нельзя сильно мочить, то есть полусухую зубную щетку окунаем в гуашь, консистенции кашицы и можно приступать к работе. Способ получения изображения: обмакивание в жидкую  краску и рисование по разной поверхности. </vt:lpstr>
      <vt:lpstr>Презентация PowerPoint</vt:lpstr>
      <vt:lpstr>      Цветной граттаж  Возраст: от 6 лет Средства выразительности: линия, штрих, цвет. Материалы: цветной картон или плотная бумага, предварительно раскрашенные акварелью либо фломастерами, свеча, широкая кисть, мисочки для гуаши, палочка с заточенными концами. Способ получения изображения: ребёнок натирает свечой лист так, чтобы он весь был покрыт слоем воска. Затем лист закрашиваются гуашью, смешанной с жидким мылом. После высыхания палочкой процарапывается рисунок. Далее возможно дорисовывание недостающих деталей гуашью.</vt:lpstr>
      <vt:lpstr>Презентация PowerPoint</vt:lpstr>
      <vt:lpstr>           Рисование       капустным листом  Возраст: от пяти лет.  Средства выразительности:  фактура. Материалы: бумага, гуашь, кисть, капустный лист.  Способ получения изображения: ребенок  покрывает капустный лист  красками  разных  цветов,  затем  прикладывает  его  к  бумаге  окрашенной стороной  для  получения  отпечатка.   Каждый  раз  берется  новый  лист. Недостающие детали дорисовываются кистью.</vt:lpstr>
      <vt:lpstr>Презентация PowerPoint</vt:lpstr>
      <vt:lpstr>           Фроттаж     Возраст: от пяти лет.  Средства выразительности:  фактура, цвет. Материалы: бумага, трафареты, цветные карандаши или восковые мелки.  Способ получения изображения: ребенок  покрывает трафарет или  рельефную картинку чистым листом бумаги,  и заштриховывает бумагу в этом месте карандашом. Недостающие детали дорисовываются.</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Нетрадиционная техника рисования</dc:title>
  <dc:creator>Dima;Татьяна</dc:creator>
  <cp:lastModifiedBy>RePack by Diakov</cp:lastModifiedBy>
  <cp:revision>233</cp:revision>
  <dcterms:created xsi:type="dcterms:W3CDTF">2012-12-08T09:19:48Z</dcterms:created>
  <dcterms:modified xsi:type="dcterms:W3CDTF">2020-05-04T11:57:37Z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TC300079979990</vt:lpwstr>
  </property>
</Properties>
</file>