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6" r:id="rId5"/>
    <p:sldId id="258" r:id="rId6"/>
    <p:sldId id="263" r:id="rId7"/>
    <p:sldId id="257" r:id="rId8"/>
    <p:sldId id="261" r:id="rId9"/>
    <p:sldId id="267" r:id="rId10"/>
    <p:sldId id="271" r:id="rId11"/>
    <p:sldId id="265" r:id="rId12"/>
    <p:sldId id="270" r:id="rId13"/>
    <p:sldId id="275" r:id="rId14"/>
    <p:sldId id="276" r:id="rId15"/>
    <p:sldId id="278" r:id="rId16"/>
    <p:sldId id="262" r:id="rId17"/>
    <p:sldId id="279" r:id="rId18"/>
    <p:sldId id="272" r:id="rId19"/>
    <p:sldId id="269" r:id="rId20"/>
    <p:sldId id="280" r:id="rId21"/>
    <p:sldId id="277" r:id="rId22"/>
    <p:sldId id="268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D728C-B72A-48BD-9EFD-C5ABBBFD30C1}" type="doc">
      <dgm:prSet loTypeId="urn:microsoft.com/office/officeart/2005/8/layout/chevron2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FE4171-828D-48DF-B0EA-C6D361D24EE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Младшая группа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6B2BC3F-6DD5-4162-8251-2985E23987FB}" type="parTrans" cxnId="{04171804-1F37-4EC1-B542-F2314A6E1D38}">
      <dgm:prSet/>
      <dgm:spPr/>
      <dgm:t>
        <a:bodyPr/>
        <a:lstStyle/>
        <a:p>
          <a:endParaRPr lang="ru-RU"/>
        </a:p>
      </dgm:t>
    </dgm:pt>
    <dgm:pt modelId="{6595287E-1B08-4350-BCFA-708683C41611}" type="sibTrans" cxnId="{04171804-1F37-4EC1-B542-F2314A6E1D38}">
      <dgm:prSet/>
      <dgm:spPr/>
      <dgm:t>
        <a:bodyPr/>
        <a:lstStyle/>
        <a:p>
          <a:endParaRPr lang="ru-RU"/>
        </a:p>
      </dgm:t>
    </dgm:pt>
    <dgm:pt modelId="{D5CBA841-667E-40CD-BF3E-6660843BDF6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обогащение словаря, активизация речи детей, научить их рассматривать картины и отвечать на вопросы по их содержанию</a:t>
          </a:r>
          <a:endParaRPr lang="ru-RU" dirty="0"/>
        </a:p>
      </dgm:t>
    </dgm:pt>
    <dgm:pt modelId="{0C21CC2A-858B-40D8-BD98-8A9DC7D3CB62}" type="parTrans" cxnId="{2F75AFE4-4E33-4232-A7AC-C88A331E2339}">
      <dgm:prSet/>
      <dgm:spPr/>
      <dgm:t>
        <a:bodyPr/>
        <a:lstStyle/>
        <a:p>
          <a:endParaRPr lang="ru-RU"/>
        </a:p>
      </dgm:t>
    </dgm:pt>
    <dgm:pt modelId="{B8C33155-8EB7-49E0-9822-D6183667972A}" type="sibTrans" cxnId="{2F75AFE4-4E33-4232-A7AC-C88A331E2339}">
      <dgm:prSet/>
      <dgm:spPr/>
      <dgm:t>
        <a:bodyPr/>
        <a:lstStyle/>
        <a:p>
          <a:endParaRPr lang="ru-RU"/>
        </a:p>
      </dgm:t>
    </dgm:pt>
    <dgm:pt modelId="{5A4FC13A-E361-4E11-A3AC-81F0F676E77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Средняя группа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4C7F164-6470-4FD7-84FA-0B236C19CA71}" type="parTrans" cxnId="{A33962F0-6744-4671-8223-C6A6315BAAE1}">
      <dgm:prSet/>
      <dgm:spPr/>
      <dgm:t>
        <a:bodyPr/>
        <a:lstStyle/>
        <a:p>
          <a:endParaRPr lang="ru-RU"/>
        </a:p>
      </dgm:t>
    </dgm:pt>
    <dgm:pt modelId="{5684F696-AAEA-4F6F-88B3-525384E4B204}" type="sibTrans" cxnId="{A33962F0-6744-4671-8223-C6A6315BAAE1}">
      <dgm:prSet/>
      <dgm:spPr/>
      <dgm:t>
        <a:bodyPr/>
        <a:lstStyle/>
        <a:p>
          <a:endParaRPr lang="ru-RU"/>
        </a:p>
      </dgm:t>
    </dgm:pt>
    <dgm:pt modelId="{D2ADB8D9-51B6-434E-A2F6-B1A4A1BE1DE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Старший дошкольный возраст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23262C7-EBFA-4477-BF3E-15A4C461ADFE}" type="parTrans" cxnId="{339CDFBF-594F-4740-B00C-C29F6AA2978E}">
      <dgm:prSet/>
      <dgm:spPr/>
      <dgm:t>
        <a:bodyPr/>
        <a:lstStyle/>
        <a:p>
          <a:endParaRPr lang="ru-RU"/>
        </a:p>
      </dgm:t>
    </dgm:pt>
    <dgm:pt modelId="{C70630AB-ED29-4EE9-8A0E-B4E67F9E52AA}" type="sibTrans" cxnId="{339CDFBF-594F-4740-B00C-C29F6AA2978E}">
      <dgm:prSet/>
      <dgm:spPr/>
      <dgm:t>
        <a:bodyPr/>
        <a:lstStyle/>
        <a:p>
          <a:endParaRPr lang="ru-RU"/>
        </a:p>
      </dgm:t>
    </dgm:pt>
    <dgm:pt modelId="{C7FE75DA-5B3E-43FD-A4FE-37A9013922B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дети самостоятельно или с небольшой помощью воспитателя описывают предметные и сюжетные картины, составляют сюжетные рассказы по серии картин, придумывают начало и конец сюжету картины.          </a:t>
          </a:r>
          <a:endParaRPr lang="ru-RU" dirty="0"/>
        </a:p>
      </dgm:t>
    </dgm:pt>
    <dgm:pt modelId="{EAB15957-1BA8-4E0F-8587-B933D1533954}" type="parTrans" cxnId="{13754958-A034-40BF-9FF5-D1BE439EA662}">
      <dgm:prSet/>
      <dgm:spPr/>
      <dgm:t>
        <a:bodyPr/>
        <a:lstStyle/>
        <a:p>
          <a:endParaRPr lang="ru-RU"/>
        </a:p>
      </dgm:t>
    </dgm:pt>
    <dgm:pt modelId="{C52BCD0F-71DB-4BE6-A763-AF9C1B2D6539}" type="sibTrans" cxnId="{13754958-A034-40BF-9FF5-D1BE439EA662}">
      <dgm:prSet/>
      <dgm:spPr/>
      <dgm:t>
        <a:bodyPr/>
        <a:lstStyle/>
        <a:p>
          <a:endParaRPr lang="ru-RU"/>
        </a:p>
      </dgm:t>
    </dgm:pt>
    <dgm:pt modelId="{BE265B6A-8C8F-4857-89FB-CF1259034C8A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рассматривание  и описание предметов и сюжетных картин сначала по вопросам воспитателя, а затем по образцу.</a:t>
          </a:r>
          <a:endParaRPr lang="ru-RU" dirty="0"/>
        </a:p>
      </dgm:t>
    </dgm:pt>
    <dgm:pt modelId="{532449C4-AB0E-46C1-842C-214C6CBC448D}" type="parTrans" cxnId="{D1021BFF-C699-4A54-AB7A-6D06CB58A34F}">
      <dgm:prSet/>
      <dgm:spPr/>
      <dgm:t>
        <a:bodyPr/>
        <a:lstStyle/>
        <a:p>
          <a:endParaRPr lang="ru-RU"/>
        </a:p>
      </dgm:t>
    </dgm:pt>
    <dgm:pt modelId="{0A04EBB2-707E-4B34-BE12-10B7BBB97F81}" type="sibTrans" cxnId="{D1021BFF-C699-4A54-AB7A-6D06CB58A34F}">
      <dgm:prSet/>
      <dgm:spPr/>
      <dgm:t>
        <a:bodyPr/>
        <a:lstStyle/>
        <a:p>
          <a:endParaRPr lang="ru-RU"/>
        </a:p>
      </dgm:t>
    </dgm:pt>
    <dgm:pt modelId="{0BC5EDF9-8B8F-4FFB-A6AD-028F66B9C110}" type="pres">
      <dgm:prSet presAssocID="{344D728C-B72A-48BD-9EFD-C5ABBBFD30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0392B9-1D29-4131-A7EB-5CEC2108C07C}" type="pres">
      <dgm:prSet presAssocID="{D4FE4171-828D-48DF-B0EA-C6D361D24EE4}" presName="composite" presStyleCnt="0"/>
      <dgm:spPr/>
    </dgm:pt>
    <dgm:pt modelId="{442054F2-4B3B-43DE-9B81-CB3F990B6C6C}" type="pres">
      <dgm:prSet presAssocID="{D4FE4171-828D-48DF-B0EA-C6D361D24EE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EBCF1-1549-4C91-B797-6ECDFA48A8EA}" type="pres">
      <dgm:prSet presAssocID="{D4FE4171-828D-48DF-B0EA-C6D361D24EE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54043-664F-4C6F-B481-AC24CCC21328}" type="pres">
      <dgm:prSet presAssocID="{6595287E-1B08-4350-BCFA-708683C41611}" presName="sp" presStyleCnt="0"/>
      <dgm:spPr/>
    </dgm:pt>
    <dgm:pt modelId="{18BC6E67-3A48-482D-851D-8FC20C90E5CB}" type="pres">
      <dgm:prSet presAssocID="{5A4FC13A-E361-4E11-A3AC-81F0F676E771}" presName="composite" presStyleCnt="0"/>
      <dgm:spPr/>
    </dgm:pt>
    <dgm:pt modelId="{1B9D6553-5908-45C0-BF0F-D2709C5BDD57}" type="pres">
      <dgm:prSet presAssocID="{5A4FC13A-E361-4E11-A3AC-81F0F676E771}" presName="parentText" presStyleLbl="alignNode1" presStyleIdx="1" presStyleCnt="3" custLinFactNeighborX="0" custLinFactNeighborY="20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21809-749E-4107-8845-FCFF883DCC0D}" type="pres">
      <dgm:prSet presAssocID="{5A4FC13A-E361-4E11-A3AC-81F0F676E77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D23F5-781D-4FBF-9818-F63C0566DAD5}" type="pres">
      <dgm:prSet presAssocID="{5684F696-AAEA-4F6F-88B3-525384E4B204}" presName="sp" presStyleCnt="0"/>
      <dgm:spPr/>
    </dgm:pt>
    <dgm:pt modelId="{BBD1DFC5-6F4C-4B38-B9D9-9CD698F1AE89}" type="pres">
      <dgm:prSet presAssocID="{D2ADB8D9-51B6-434E-A2F6-B1A4A1BE1DE5}" presName="composite" presStyleCnt="0"/>
      <dgm:spPr/>
    </dgm:pt>
    <dgm:pt modelId="{3D201C20-9AAF-4098-9CE1-0AA10124B74E}" type="pres">
      <dgm:prSet presAssocID="{D2ADB8D9-51B6-434E-A2F6-B1A4A1BE1D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FEB91-AD32-4CB2-8809-306F1F4FA39C}" type="pres">
      <dgm:prSet presAssocID="{D2ADB8D9-51B6-434E-A2F6-B1A4A1BE1DE5}" presName="descendantText" presStyleLbl="alignAcc1" presStyleIdx="2" presStyleCnt="3" custLinFactNeighborX="-143" custLinFactNeighborY="-4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754958-A034-40BF-9FF5-D1BE439EA662}" srcId="{D2ADB8D9-51B6-434E-A2F6-B1A4A1BE1DE5}" destId="{C7FE75DA-5B3E-43FD-A4FE-37A9013922B9}" srcOrd="0" destOrd="0" parTransId="{EAB15957-1BA8-4E0F-8587-B933D1533954}" sibTransId="{C52BCD0F-71DB-4BE6-A763-AF9C1B2D6539}"/>
    <dgm:cxn modelId="{A33962F0-6744-4671-8223-C6A6315BAAE1}" srcId="{344D728C-B72A-48BD-9EFD-C5ABBBFD30C1}" destId="{5A4FC13A-E361-4E11-A3AC-81F0F676E771}" srcOrd="1" destOrd="0" parTransId="{54C7F164-6470-4FD7-84FA-0B236C19CA71}" sibTransId="{5684F696-AAEA-4F6F-88B3-525384E4B204}"/>
    <dgm:cxn modelId="{339CDFBF-594F-4740-B00C-C29F6AA2978E}" srcId="{344D728C-B72A-48BD-9EFD-C5ABBBFD30C1}" destId="{D2ADB8D9-51B6-434E-A2F6-B1A4A1BE1DE5}" srcOrd="2" destOrd="0" parTransId="{623262C7-EBFA-4477-BF3E-15A4C461ADFE}" sibTransId="{C70630AB-ED29-4EE9-8A0E-B4E67F9E52AA}"/>
    <dgm:cxn modelId="{2628CD5A-0B37-472E-A8F5-11079C78C332}" type="presOf" srcId="{344D728C-B72A-48BD-9EFD-C5ABBBFD30C1}" destId="{0BC5EDF9-8B8F-4FFB-A6AD-028F66B9C110}" srcOrd="0" destOrd="0" presId="urn:microsoft.com/office/officeart/2005/8/layout/chevron2"/>
    <dgm:cxn modelId="{2F75AFE4-4E33-4232-A7AC-C88A331E2339}" srcId="{D4FE4171-828D-48DF-B0EA-C6D361D24EE4}" destId="{D5CBA841-667E-40CD-BF3E-6660843BDF65}" srcOrd="0" destOrd="0" parTransId="{0C21CC2A-858B-40D8-BD98-8A9DC7D3CB62}" sibTransId="{B8C33155-8EB7-49E0-9822-D6183667972A}"/>
    <dgm:cxn modelId="{04171804-1F37-4EC1-B542-F2314A6E1D38}" srcId="{344D728C-B72A-48BD-9EFD-C5ABBBFD30C1}" destId="{D4FE4171-828D-48DF-B0EA-C6D361D24EE4}" srcOrd="0" destOrd="0" parTransId="{C6B2BC3F-6DD5-4162-8251-2985E23987FB}" sibTransId="{6595287E-1B08-4350-BCFA-708683C41611}"/>
    <dgm:cxn modelId="{DE38E2D7-3777-486D-9197-7DEAC19C6DD4}" type="presOf" srcId="{5A4FC13A-E361-4E11-A3AC-81F0F676E771}" destId="{1B9D6553-5908-45C0-BF0F-D2709C5BDD57}" srcOrd="0" destOrd="0" presId="urn:microsoft.com/office/officeart/2005/8/layout/chevron2"/>
    <dgm:cxn modelId="{3E564894-C604-4A69-B88D-5D75B4CCE401}" type="presOf" srcId="{C7FE75DA-5B3E-43FD-A4FE-37A9013922B9}" destId="{4FBFEB91-AD32-4CB2-8809-306F1F4FA39C}" srcOrd="0" destOrd="0" presId="urn:microsoft.com/office/officeart/2005/8/layout/chevron2"/>
    <dgm:cxn modelId="{0058319E-5F9F-494F-BD1E-3A379EDD02FF}" type="presOf" srcId="{D5CBA841-667E-40CD-BF3E-6660843BDF65}" destId="{F4FEBCF1-1549-4C91-B797-6ECDFA48A8EA}" srcOrd="0" destOrd="0" presId="urn:microsoft.com/office/officeart/2005/8/layout/chevron2"/>
    <dgm:cxn modelId="{5343BFFA-B5FD-4984-97E6-2A12E0A22B56}" type="presOf" srcId="{D2ADB8D9-51B6-434E-A2F6-B1A4A1BE1DE5}" destId="{3D201C20-9AAF-4098-9CE1-0AA10124B74E}" srcOrd="0" destOrd="0" presId="urn:microsoft.com/office/officeart/2005/8/layout/chevron2"/>
    <dgm:cxn modelId="{AD7E7143-36CC-4113-90C0-24928A3F2D41}" type="presOf" srcId="{BE265B6A-8C8F-4857-89FB-CF1259034C8A}" destId="{9D821809-749E-4107-8845-FCFF883DCC0D}" srcOrd="0" destOrd="0" presId="urn:microsoft.com/office/officeart/2005/8/layout/chevron2"/>
    <dgm:cxn modelId="{3447F593-8F7B-406C-9D45-056462E40437}" type="presOf" srcId="{D4FE4171-828D-48DF-B0EA-C6D361D24EE4}" destId="{442054F2-4B3B-43DE-9B81-CB3F990B6C6C}" srcOrd="0" destOrd="0" presId="urn:microsoft.com/office/officeart/2005/8/layout/chevron2"/>
    <dgm:cxn modelId="{D1021BFF-C699-4A54-AB7A-6D06CB58A34F}" srcId="{5A4FC13A-E361-4E11-A3AC-81F0F676E771}" destId="{BE265B6A-8C8F-4857-89FB-CF1259034C8A}" srcOrd="0" destOrd="0" parTransId="{532449C4-AB0E-46C1-842C-214C6CBC448D}" sibTransId="{0A04EBB2-707E-4B34-BE12-10B7BBB97F81}"/>
    <dgm:cxn modelId="{B18168E2-7D51-4B4F-97FF-AFFEA122AF03}" type="presParOf" srcId="{0BC5EDF9-8B8F-4FFB-A6AD-028F66B9C110}" destId="{050392B9-1D29-4131-A7EB-5CEC2108C07C}" srcOrd="0" destOrd="0" presId="urn:microsoft.com/office/officeart/2005/8/layout/chevron2"/>
    <dgm:cxn modelId="{4701E285-831C-4B16-819A-236E622A722B}" type="presParOf" srcId="{050392B9-1D29-4131-A7EB-5CEC2108C07C}" destId="{442054F2-4B3B-43DE-9B81-CB3F990B6C6C}" srcOrd="0" destOrd="0" presId="urn:microsoft.com/office/officeart/2005/8/layout/chevron2"/>
    <dgm:cxn modelId="{DA4CDE18-A91B-4A78-8D66-79BF2276A386}" type="presParOf" srcId="{050392B9-1D29-4131-A7EB-5CEC2108C07C}" destId="{F4FEBCF1-1549-4C91-B797-6ECDFA48A8EA}" srcOrd="1" destOrd="0" presId="urn:microsoft.com/office/officeart/2005/8/layout/chevron2"/>
    <dgm:cxn modelId="{87717CF8-04B7-43B6-9E21-BA3981C7E411}" type="presParOf" srcId="{0BC5EDF9-8B8F-4FFB-A6AD-028F66B9C110}" destId="{F4354043-664F-4C6F-B481-AC24CCC21328}" srcOrd="1" destOrd="0" presId="urn:microsoft.com/office/officeart/2005/8/layout/chevron2"/>
    <dgm:cxn modelId="{2DDAAB6B-B033-4546-9577-0F5A5B81857E}" type="presParOf" srcId="{0BC5EDF9-8B8F-4FFB-A6AD-028F66B9C110}" destId="{18BC6E67-3A48-482D-851D-8FC20C90E5CB}" srcOrd="2" destOrd="0" presId="urn:microsoft.com/office/officeart/2005/8/layout/chevron2"/>
    <dgm:cxn modelId="{A6B2433E-B7FE-4FDA-AB22-0F5BE0D33472}" type="presParOf" srcId="{18BC6E67-3A48-482D-851D-8FC20C90E5CB}" destId="{1B9D6553-5908-45C0-BF0F-D2709C5BDD57}" srcOrd="0" destOrd="0" presId="urn:microsoft.com/office/officeart/2005/8/layout/chevron2"/>
    <dgm:cxn modelId="{36B87606-E06E-4358-9239-A28832EEC8BA}" type="presParOf" srcId="{18BC6E67-3A48-482D-851D-8FC20C90E5CB}" destId="{9D821809-749E-4107-8845-FCFF883DCC0D}" srcOrd="1" destOrd="0" presId="urn:microsoft.com/office/officeart/2005/8/layout/chevron2"/>
    <dgm:cxn modelId="{FA00FEF5-409B-499D-B78C-085BE669EE59}" type="presParOf" srcId="{0BC5EDF9-8B8F-4FFB-A6AD-028F66B9C110}" destId="{F06D23F5-781D-4FBF-9818-F63C0566DAD5}" srcOrd="3" destOrd="0" presId="urn:microsoft.com/office/officeart/2005/8/layout/chevron2"/>
    <dgm:cxn modelId="{D5E3721C-2744-4C0C-A245-BD2402D844E6}" type="presParOf" srcId="{0BC5EDF9-8B8F-4FFB-A6AD-028F66B9C110}" destId="{BBD1DFC5-6F4C-4B38-B9D9-9CD698F1AE89}" srcOrd="4" destOrd="0" presId="urn:microsoft.com/office/officeart/2005/8/layout/chevron2"/>
    <dgm:cxn modelId="{644AFC86-A853-4A2F-9990-C5DCB97D4CEC}" type="presParOf" srcId="{BBD1DFC5-6F4C-4B38-B9D9-9CD698F1AE89}" destId="{3D201C20-9AAF-4098-9CE1-0AA10124B74E}" srcOrd="0" destOrd="0" presId="urn:microsoft.com/office/officeart/2005/8/layout/chevron2"/>
    <dgm:cxn modelId="{3C379BCA-8DD8-4B8F-B8C0-496E6BDBCD17}" type="presParOf" srcId="{BBD1DFC5-6F4C-4B38-B9D9-9CD698F1AE89}" destId="{4FBFEB91-AD32-4CB2-8809-306F1F4FA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054F2-4B3B-43DE-9B81-CB3F990B6C6C}">
      <dsp:nvSpPr>
        <dsp:cNvPr id="0" name=""/>
        <dsp:cNvSpPr/>
      </dsp:nvSpPr>
      <dsp:spPr>
        <a:xfrm rot="5400000">
          <a:off x="-261022" y="263537"/>
          <a:ext cx="1740149" cy="12181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Младшая группа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611566"/>
        <a:ext cx="1218104" cy="522045"/>
      </dsp:txXfrm>
    </dsp:sp>
    <dsp:sp modelId="{F4FEBCF1-1549-4C91-B797-6ECDFA48A8EA}">
      <dsp:nvSpPr>
        <dsp:cNvPr id="0" name=""/>
        <dsp:cNvSpPr/>
      </dsp:nvSpPr>
      <dsp:spPr>
        <a:xfrm rot="5400000">
          <a:off x="3721120" y="-2500501"/>
          <a:ext cx="1131097" cy="6137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обогащение словаря, активизация речи детей, научить их рассматривать картины и отвечать на вопросы по их содержанию</a:t>
          </a:r>
          <a:endParaRPr lang="ru-RU" sz="1700" kern="1200" dirty="0"/>
        </a:p>
      </dsp:txBody>
      <dsp:txXfrm rot="-5400000">
        <a:off x="1218104" y="57731"/>
        <a:ext cx="6081913" cy="1020665"/>
      </dsp:txXfrm>
    </dsp:sp>
    <dsp:sp modelId="{1B9D6553-5908-45C0-BF0F-D2709C5BDD57}">
      <dsp:nvSpPr>
        <dsp:cNvPr id="0" name=""/>
        <dsp:cNvSpPr/>
      </dsp:nvSpPr>
      <dsp:spPr>
        <a:xfrm rot="5400000">
          <a:off x="-261022" y="1846011"/>
          <a:ext cx="1740149" cy="12181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Средняя группа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194040"/>
        <a:ext cx="1218104" cy="522045"/>
      </dsp:txXfrm>
    </dsp:sp>
    <dsp:sp modelId="{9D821809-749E-4107-8845-FCFF883DCC0D}">
      <dsp:nvSpPr>
        <dsp:cNvPr id="0" name=""/>
        <dsp:cNvSpPr/>
      </dsp:nvSpPr>
      <dsp:spPr>
        <a:xfrm rot="5400000">
          <a:off x="3721120" y="-952934"/>
          <a:ext cx="1131097" cy="6137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рассматривание  и описание предметов и сюжетных картин сначала по вопросам воспитателя, а затем по образцу.</a:t>
          </a:r>
          <a:endParaRPr lang="ru-RU" sz="1700" kern="1200" dirty="0"/>
        </a:p>
      </dsp:txBody>
      <dsp:txXfrm rot="-5400000">
        <a:off x="1218104" y="1605298"/>
        <a:ext cx="6081913" cy="1020665"/>
      </dsp:txXfrm>
    </dsp:sp>
    <dsp:sp modelId="{3D201C20-9AAF-4098-9CE1-0AA10124B74E}">
      <dsp:nvSpPr>
        <dsp:cNvPr id="0" name=""/>
        <dsp:cNvSpPr/>
      </dsp:nvSpPr>
      <dsp:spPr>
        <a:xfrm rot="5400000">
          <a:off x="-261022" y="3358669"/>
          <a:ext cx="1740149" cy="12181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Старший дошкольный возраст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706698"/>
        <a:ext cx="1218104" cy="522045"/>
      </dsp:txXfrm>
    </dsp:sp>
    <dsp:sp modelId="{4FBFEB91-AD32-4CB2-8809-306F1F4FA39C}">
      <dsp:nvSpPr>
        <dsp:cNvPr id="0" name=""/>
        <dsp:cNvSpPr/>
      </dsp:nvSpPr>
      <dsp:spPr>
        <a:xfrm rot="5400000">
          <a:off x="3712047" y="545134"/>
          <a:ext cx="1131691" cy="6137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дети самостоятельно или с небольшой помощью воспитателя описывают предметные и сюжетные картины, составляют сюжетные рассказы по серии картин, придумывают начало и конец сюжету картины.          </a:t>
          </a:r>
          <a:endParaRPr lang="ru-RU" sz="1700" kern="1200" dirty="0"/>
        </a:p>
      </dsp:txBody>
      <dsp:txXfrm rot="-5400000">
        <a:off x="1209329" y="3103098"/>
        <a:ext cx="6081884" cy="102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5E23-E43B-401B-A30F-AC68B1950A4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7A59-95E3-42E6-9E74-427F24FE2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1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5E23-E43B-401B-A30F-AC68B1950A4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7A59-95E3-42E6-9E74-427F24FE2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7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5E23-E43B-401B-A30F-AC68B1950A4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7A59-95E3-42E6-9E74-427F24FE2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0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5E23-E43B-401B-A30F-AC68B1950A4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7A59-95E3-42E6-9E74-427F24FE2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5E23-E43B-401B-A30F-AC68B1950A4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7A59-95E3-42E6-9E74-427F24FE2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0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5E23-E43B-401B-A30F-AC68B1950A4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7A59-95E3-42E6-9E74-427F24FE2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7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5E23-E43B-401B-A30F-AC68B1950A4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7A59-95E3-42E6-9E74-427F24FE2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8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5E23-E43B-401B-A30F-AC68B1950A4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7A59-95E3-42E6-9E74-427F24FE2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0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5E23-E43B-401B-A30F-AC68B1950A4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7A59-95E3-42E6-9E74-427F24FE2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9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5E23-E43B-401B-A30F-AC68B1950A4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7A59-95E3-42E6-9E74-427F24FE2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9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5E23-E43B-401B-A30F-AC68B1950A4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7A59-95E3-42E6-9E74-427F24FE2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96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B5E23-E43B-401B-A30F-AC68B1950A4C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7A59-95E3-42E6-9E74-427F24FE2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1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3380" y="1351508"/>
            <a:ext cx="691276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Обучение детей старшего дошкольного возраста рассказыванию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по картине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0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908720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требования к организации работы с картиной: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Работы по обучению детей рассказыванию по картине рекомендуется проводить, начиная с младшей группы детского сада.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При подборе сюжета необходимо учитывать количество нарисованных объектов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После первой игры картина оставляется в группе на все время занятий с ней.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Игры могут проводиться с подгруппой или индивидуально.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Каждый этап работы (серия игр) следует рассматривать как промежуточный. Результат этапа: рассказ ребенка с использованием конкретного мыслительного приема.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Итоговым можно считать развернутый рассказ дошкольника, построенный им самостоятельно с помощью усвоенных приемов.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0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8592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Виды рассказывания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по картине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265" y="1196752"/>
            <a:ext cx="56121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Описание предметных картин </a:t>
            </a:r>
            <a:r>
              <a:rPr lang="ru-RU" sz="2000" b="1" dirty="0"/>
              <a:t>-</a:t>
            </a:r>
            <a:endParaRPr lang="ru-RU" sz="2000" b="1" dirty="0" smtClean="0"/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связное последовательное описание изображенных на  картине предметов или животных, их качеств, свойств, действий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6086" y="2705725"/>
            <a:ext cx="58659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Описание сюжетной картины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это описание изображенной на картине ситуации, не выходящей за пределы содержания картины.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868" y="4169357"/>
            <a:ext cx="8285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Рассказ по последовательной сюжетной серии картин: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 рассказывает о содержании каждой  сюжетной картинки из серии, связывая их в один рассказ.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3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Повествовательный рассказ по сюжетной картине: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придумывает  начало и конец к изображенному на картине эпизоду. Ему требуется не только осмыслить содержание картины, передать его, но и с помощью воображения создать предшествующие и последующие события.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702" y="3823010"/>
            <a:ext cx="8254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Описание пейзажной картины и натюрморта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бычно навеяны настроением, ребёнок часто включает элементы повествования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06" y="4549763"/>
            <a:ext cx="2483768" cy="1862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54562"/>
            <a:ext cx="2376264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7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53074"/>
            <a:ext cx="757125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Этапы обучения детей рассказыванию по картине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57515166"/>
              </p:ext>
            </p:extLst>
          </p:nvPr>
        </p:nvGraphicFramePr>
        <p:xfrm>
          <a:off x="1115616" y="1772816"/>
          <a:ext cx="735523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271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540091"/>
            <a:ext cx="75712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Методические приёмы обучения детей рассказыванию по картине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1600" y="2085902"/>
            <a:ext cx="7102115" cy="28552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</a:rPr>
              <a:t>Рассматривание картины;</a:t>
            </a:r>
          </a:p>
          <a:p>
            <a:pPr algn="just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</a:rPr>
              <a:t>Беседа по содержанию картины;</a:t>
            </a:r>
          </a:p>
          <a:p>
            <a:pPr algn="just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</a:rPr>
              <a:t>Вопросы по картине;</a:t>
            </a:r>
          </a:p>
          <a:p>
            <a:pPr algn="just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</a:rPr>
              <a:t>Придумывание детьми названия картины;</a:t>
            </a:r>
          </a:p>
          <a:p>
            <a:pPr algn="just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</a:rPr>
              <a:t>Образец составления рассказа</a:t>
            </a:r>
            <a:r>
              <a:rPr lang="ru-RU" sz="4000" dirty="0" smtClean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3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3" y="1844824"/>
            <a:ext cx="80582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на доске выставляют набор картинок с заведомо  нарушенной последовательностью. Дети находят ошибку, исправляют ее, придумывают название рассказа и содержание по всем картинкам;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вся серия картинок находится на доске, первая картинка открыта, другие закрыты. После описания первой открывают по порядку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следующую; каждая картинка описывается. В конце дети дают название серии, отбирают самое удачное;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дети размещают в нужной последовательности неправильно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расположенные картинки, затем составляют рассказ по целой серии.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Они договариваются между собой, кто в какой  последовательности будет рассказывать.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764704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представления картин для составления рассказа по сюжетной  серии: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9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4464496" cy="33483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658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64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908720"/>
            <a:ext cx="73448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Значительные трудности возникают у детей при составлении рассказов по сюжетной картине.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 по сюжетной картине требует от ребёнка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умения выделить основные действующие лица или объекты картины,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проследить их взаимосвязь и взаимодействие,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отметить особенности композиционного фона картины,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додумать причины возникновения данной ситуации, то есть составить начало рассказа , и последствия её – то есть конец рассказа.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практике рассказы, самостоятельно составленные детьми – это, в  основном, простое перечисление действующих лиц или объектов картины.</a:t>
            </a: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Работа по преодолению этих недостатков и формированию навыка рассказывания по картине состоит из трёх этапов: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выделение значимых для развития сюжета фрагментов картины;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взаимосвязи между ними;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 фрагментов в единый сюжет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58416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8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36712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Особым видом связного высказывания являются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рассказы-описания по пейзажной картине.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Этот вид рассказа особенно сложен для детей. Если при пересказе и составлении рассказа по сюжетной картине основными элементами наглядной модели являются персонажи – живые объекты, то на пейзажных картинах они отсутствуют или несут второстепенную смысловую нагрузку.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данном случае в качестве элементов модели рассказа выступают объекты природы. Так как они, как правило, носят статичный характер, особое внимание уделяется описанию качеств данных объектов. 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по пейзажным картинам строится в несколько этапов: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выделение значимых объектов картины;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рассматривание их и подробное описание внешнего вида и свойств каждого объекта;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взаимосвязи между отдельными объектами картины;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объединение мини-рассказов в единый сюжет.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836712"/>
            <a:ext cx="7704856" cy="563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1917" y="482769"/>
            <a:ext cx="4604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Актуальность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81935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Проблема обучения детей рассказыванию достаточно актуальна.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успешного освоения программы обучения в школе у выпускника детского сада должно быть сформировано умение связно  высказывать свои мысли, строить диалог и составлять небольшой рассказ на определённую тему.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Особый интерес вызывает обучение  детей рассказыванию по картине, серии сюжетных картин, так как их подготовка и проведение всегда были и остаются одним из самых трудных как для детей, так и для педагога.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основе рассказывания по картине лежит  восприятие детьми окружающей жизни. Картина не только расширяет и углубляет детские представления об общественных и природных явлениях, но и воздействует на эмоции детей, вызывает интерес к рассказыванию, побуждает говорить даже молчаливых и застенчивых.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Учить ребёнка рассказывать – это значит формировать его связную речь.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2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4370"/>
            <a:ext cx="3851920" cy="2888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227851" cy="2420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88" y="3782580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3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0" y="119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3817" y="584404"/>
            <a:ext cx="69490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Развивающая предметно – пространственная среда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5762">
            <a:off x="611560" y="1754814"/>
            <a:ext cx="2232248" cy="1674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0360">
            <a:off x="2321496" y="2474070"/>
            <a:ext cx="2267744" cy="1700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106">
            <a:off x="4410749" y="2156047"/>
            <a:ext cx="2321496" cy="1741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143">
            <a:off x="827584" y="4445128"/>
            <a:ext cx="2123728" cy="1592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0861">
            <a:off x="6448762" y="2114403"/>
            <a:ext cx="2051720" cy="15387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5983">
            <a:off x="685760" y="3136514"/>
            <a:ext cx="1763688" cy="1322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5125">
            <a:off x="4906541" y="3216719"/>
            <a:ext cx="1883701" cy="14127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0381">
            <a:off x="6589496" y="3371031"/>
            <a:ext cx="2321496" cy="17411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050">
            <a:off x="2654309" y="3797897"/>
            <a:ext cx="2195473" cy="16466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232">
            <a:off x="2660260" y="4985023"/>
            <a:ext cx="1680085" cy="12600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8475">
            <a:off x="4394154" y="4424770"/>
            <a:ext cx="2478724" cy="18590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852">
            <a:off x="6576559" y="5153219"/>
            <a:ext cx="1724819" cy="12936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1002">
            <a:off x="3663965" y="5728519"/>
            <a:ext cx="1042675" cy="78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0013">
            <a:off x="296145" y="908157"/>
            <a:ext cx="1499659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17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889843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формировании речевых навыков у детей очень важно развить творческие и мыслительные способности детей, углубить знания об окружающем мире, развить в детях желание творить, изменяя мир к лучшему. Выполнение этих задач возможно через ознакомление детей с искусством,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чувства и разум ребенка,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восприимчивость, эмоциональность.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Проблема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обучения дошкольников творческому рассказыванию становится реально решаемой, если педагог, предъявляя детям новую картину, затем целенаправленно отрабатывает с ними мыслительные операции по анализу картины как целостной системы и изображенных на ней отдельных объектов.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Главная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сложность организации и проведения работы с картиной как с целостной системой с детьми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дошкольного возраста  заключается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том, что у них еще не сформированы классификационные и системные умения работы с конкретным объектом. Поэтому необходимо параллельно осуществлять работу в данном направлении с любым (не обязательно со всеми) объектом, изображенным на этой же картине.</a:t>
            </a:r>
          </a:p>
        </p:txBody>
      </p:sp>
    </p:spTree>
    <p:extLst>
      <p:ext uri="{BB962C8B-B14F-4D97-AF65-F5344CB8AC3E}">
        <p14:creationId xmlns:p14="http://schemas.microsoft.com/office/powerpoint/2010/main" val="829731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7" y="117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3033" y="980728"/>
            <a:ext cx="79928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целенаправленной и систематической работе по обучению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рассказывания по картине,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Повысился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 к данному виду речевой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своих высказываниях 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стали более логично и последовательно излагать свои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мысли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Появилась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уверенность и самостоятельность в составлении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рассказов.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0585" y="481556"/>
            <a:ext cx="78592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ВЫВОД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58" y="4382044"/>
            <a:ext cx="2459765" cy="184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78" y="3573016"/>
            <a:ext cx="2483768" cy="18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5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268760"/>
            <a:ext cx="20168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Цель: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76646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способствовать развитию связной речи у детей старшего дошкольного возраста в процессе обучения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рассказыванию по картине.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3789040"/>
            <a:ext cx="2867811" cy="2150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80" y="3036109"/>
            <a:ext cx="2518727" cy="18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6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166568"/>
            <a:ext cx="792088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Научить рассматривать картину, формировать умение замечать в ней самое главное.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Подвести детей к составлению небольшого повествования. </a:t>
            </a:r>
          </a:p>
          <a:p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 Учить детей правильно понимать содержание картины.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Учить составлять связный рассказ.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Развивать внимание, память, мышление.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Развивать диалогическую и монологическую речь.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Активизировать и расширять словарный запас.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3069" y="260648"/>
            <a:ext cx="3220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Задачи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6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3215" y="332656"/>
            <a:ext cx="69847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Серии картин, используемых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в детском саду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09145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Предметные картины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 них изображены один или несколько предметов без какого-либо сюжетного взаимодействия между ними (игрушки, мебель, одежда, посуда,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365104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Сюжетные картины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предметы и персонажи находятся в сюжетном взаимодействии друг с другом («Лошадь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жеребенком», «Корова с теленком» из серии «Домашние животные» - автор С. А Веретенникова, художник А. Комаров).</a:t>
            </a:r>
          </a:p>
        </p:txBody>
      </p:sp>
      <p:pic>
        <p:nvPicPr>
          <p:cNvPr id="2050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99" y="2469562"/>
            <a:ext cx="901490" cy="117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1" name="Picture 3" descr="C:\Users\Пользователь\Desktop\1020687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45" y="548680"/>
            <a:ext cx="1217644" cy="87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2" name="Picture 4" descr="C:\Users\Пользователь\Desktop\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31" y="1933225"/>
            <a:ext cx="886443" cy="117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3" name="Picture 5" descr="C:\Users\Пользователь\Desktop\1233.50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36728"/>
            <a:ext cx="806980" cy="806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4" name="Picture 6" descr="C:\Users\Пользователь\Desktop\139601393_5111852_10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44" y="2579663"/>
            <a:ext cx="1809707" cy="1809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Picture 2" descr="C:\Users\Пользователь\Desktop\s1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85" y="4906566"/>
            <a:ext cx="941426" cy="1330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Пользователь\Desktop\c01d20ca1b35100973e3e6de07048b8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98" y="4925903"/>
            <a:ext cx="1033673" cy="1569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Пользователь\Desktop\img1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016" r="2738" b="16984"/>
          <a:stretch/>
        </p:blipFill>
        <p:spPr bwMode="auto">
          <a:xfrm>
            <a:off x="1113215" y="3618951"/>
            <a:ext cx="1829907" cy="1158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052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90872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Серия сюжетных картин –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связаны единым сюжетным содержанием («Рассказы по картинкам»)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Desktop\rasskaz_po_kartinkam_37_16183023-e1534444999840-768x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525326" cy="2405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Пользователь\Desktop\imgh3102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73" y="1140981"/>
            <a:ext cx="3637654" cy="279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21615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46" y="3789040"/>
            <a:ext cx="3521968" cy="2579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37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88640"/>
            <a:ext cx="43924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Репродукции картин мастеров искусства: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пейзажные картины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Саврасов «Грачи прилетели»;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 Левитан «Золотая осень»,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«Весна. Большая вода», «Март»;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 Куинджи «Березовая роща»;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 Шишкин «Утро в сосновом бору», «Рубка леса»;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Васнецов «Аленушка»;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Поленов «Золотая осень» и др.;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Pictorial_art_Rook_Alexei_Savrasov_The_Rooks_Have_536607_2048x2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3" y="1199428"/>
            <a:ext cx="1696439" cy="2263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Пользователь\Desktop\13.И.И. Левитан. Март (имение Горка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4502"/>
            <a:ext cx="2108176" cy="1686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Пользователь\Desktop\469ddd11c40c15ab390a957a565c3bf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6" y="4183215"/>
            <a:ext cx="3016283" cy="2031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Пользователь\Desktop\gj3QTf7GMC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24289"/>
            <a:ext cx="2653548" cy="1909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C:\Users\Пользователь\Desktop\415404-alexfas01_2560x16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80" y="4653136"/>
            <a:ext cx="3004988" cy="1878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8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476672"/>
            <a:ext cx="4968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натюрморт: </a:t>
            </a:r>
            <a:endParaRPr lang="ru-RU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Петров-Водкин «Черемуха в стакане», «Стакан и яблоневая ветка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И. Машков «Рябинка», «Натюрморт с арбузом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Кончаловский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«Маки», «Сирень у окна».</a:t>
            </a:r>
          </a:p>
        </p:txBody>
      </p:sp>
      <p:pic>
        <p:nvPicPr>
          <p:cNvPr id="3074" name="Picture 2" descr="C:\Users\Пользователь\Desktop\s120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92280"/>
            <a:ext cx="1728192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Пользователь\Desktop\pink-still-life-19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05" y="2295337"/>
            <a:ext cx="2172519" cy="1709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Пользователь\Desktop\00c4a7e59c505d922b3f7e1c8ac04dbbf4d827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07745"/>
            <a:ext cx="2097782" cy="2004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Пользователь\Desktop\regnum_picture_1487859315221970_norm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67" y="4293096"/>
            <a:ext cx="1332249" cy="1767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C:\Users\Пользователь\Desktop\Opisanie_kartiny_petra_konchalovskogo_-siren_u_okna-_1955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84" y="4437112"/>
            <a:ext cx="2397342" cy="2139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C:\Users\Пользователь\Desktop\Арбуз и виноград 1920г 55х76см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95337"/>
            <a:ext cx="2539285" cy="186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951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езентации\фон для презентаций\фон для през\aHR0cDovL3BlZHNvdmV0LnN1L19sZC8zNTQvOTk5MDExNTk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206084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содержание картины должно быть интересным, понятным, воспитывающим положительное отношение к окружающему;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картина должна быть высокохудожественной: изображения персонажей, животных и других объектов должны быть реалистическими;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картина должна быть доступна не только по содержанию, но и по изображению. Не должно быть картин с чрезмерным нагромождением деталей, иначе дети отвлекаются от главного.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71125"/>
            <a:ext cx="82089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Требования к содержанию картин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53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1257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48</cp:revision>
  <dcterms:created xsi:type="dcterms:W3CDTF">2019-02-18T05:40:20Z</dcterms:created>
  <dcterms:modified xsi:type="dcterms:W3CDTF">2020-05-04T12:02:50Z</dcterms:modified>
</cp:coreProperties>
</file>