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4" r:id="rId4"/>
    <p:sldId id="265" r:id="rId5"/>
    <p:sldId id="266" r:id="rId6"/>
    <p:sldId id="268" r:id="rId7"/>
    <p:sldId id="267" r:id="rId8"/>
    <p:sldId id="275" r:id="rId9"/>
    <p:sldId id="257" r:id="rId10"/>
    <p:sldId id="278" r:id="rId11"/>
    <p:sldId id="270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09F7-7ED5-490B-A017-5D1A27EC6580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D584-DD1F-4D51-919E-9D13FA0D0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C4F1-C25E-4F24-BC2F-119F7E817BE8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B12A-0841-406F-8CA0-6E7C0E9B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639D-CC5D-4837-9CD8-FE59DE78B72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CA05-F722-4A62-B5AC-786A7CA5E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F7C8-5233-4008-AF62-C955BC491BC8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FF05-1C36-4318-B2AD-26B048F23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062C-9A05-4120-9F26-654E2F1D5BF2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846E-FBF8-4BFC-B1EF-79B522146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9C2-9117-456A-9137-BA3EE7BAFE9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71AA-8EEE-45D1-ACB4-F4A7FF5A1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6FE6-FD64-4099-AAD5-D55171D7BFFE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E49A-44A1-46CC-ADA5-65C13FD85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1E47-CAFE-491A-B743-81455135920D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5F08-9DDD-4A2B-A3DD-2C01564CD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896A-292B-4BC5-9F42-B1A5DA450C6F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F973D-4CD1-4CA4-9C97-5BC0468BA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7B45-04EE-4389-93B6-9726722345C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8171-2BEA-4CFC-A7E5-BC9B991B0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A917-9583-4CC0-A091-C7DF1CFDE32A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B74-6F77-46D5-8B65-D96D128A5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346AA-28B3-4A5D-B5C3-61213B1CB503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6F768-F6A4-4FAA-BAEC-C7AFD5960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i?id=7cf72a206a412ff09530ee01dada5b6e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339975" y="188913"/>
            <a:ext cx="484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МБДОУ «Краснояружский детский сад «Солнечный»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779713" y="1819275"/>
            <a:ext cx="556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90099"/>
                </a:solidFill>
              </a:rPr>
              <a:t>Образовательная развивающая ситуация </a:t>
            </a:r>
          </a:p>
          <a:p>
            <a:pPr algn="ctr"/>
            <a:r>
              <a:rPr lang="ru-RU" sz="2000" b="1">
                <a:solidFill>
                  <a:srgbClr val="990099"/>
                </a:solidFill>
              </a:rPr>
              <a:t>«Геометрические фигуры»</a:t>
            </a:r>
          </a:p>
          <a:p>
            <a:pPr algn="ctr"/>
            <a:r>
              <a:rPr lang="ru-RU" sz="2000" b="1">
                <a:solidFill>
                  <a:srgbClr val="990099"/>
                </a:solidFill>
              </a:rPr>
              <a:t>для детей младшей группы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076825" y="3860800"/>
            <a:ext cx="2636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Подготовили воспитатели: </a:t>
            </a:r>
          </a:p>
          <a:p>
            <a:r>
              <a:rPr lang="ru-RU" sz="1400" b="1"/>
              <a:t>Алёшина Е.А.</a:t>
            </a:r>
          </a:p>
          <a:p>
            <a:r>
              <a:rPr lang="ru-RU" sz="1400" b="1"/>
              <a:t>Бескоровайная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39900" y="188913"/>
            <a:ext cx="5927725" cy="7445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Д/И «Какой фигуры не хватает?»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2" name="Picture 2" descr="H:\ПРЕЗЕНТАЦИИ\Материал ФИГУРЫ\img10.jpg"/>
          <p:cNvPicPr>
            <a:picLocks noChangeAspect="1" noChangeArrowheads="1"/>
          </p:cNvPicPr>
          <p:nvPr/>
        </p:nvPicPr>
        <p:blipFill>
          <a:blip r:embed="rId3"/>
          <a:srcRect l="18521" t="18924" r="28209" b="16891"/>
          <a:stretch>
            <a:fillRect/>
          </a:stretch>
        </p:blipFill>
        <p:spPr bwMode="auto">
          <a:xfrm>
            <a:off x="2797175" y="1443038"/>
            <a:ext cx="410368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52711" r="70482" b="4078"/>
          <a:stretch/>
        </p:blipFill>
        <p:spPr bwMode="auto">
          <a:xfrm>
            <a:off x="0" y="3671253"/>
            <a:ext cx="2797152" cy="3051859"/>
          </a:xfrm>
          <a:prstGeom prst="ellipse">
            <a:avLst/>
          </a:prstGeom>
          <a:noFill/>
          <a:extLst>
            <a:ext uri="{909E8E84-426E-40DD-AFC4-6F175D3DCCD1}"/>
          </a:extLst>
        </p:spPr>
      </p:pic>
      <p:pic>
        <p:nvPicPr>
          <p:cNvPr id="8" name="Picture 2" descr="H:\ПРЕЗЕНТАЦИИ\Материал ФИГУРЫ\img10.jpg"/>
          <p:cNvPicPr>
            <a:picLocks noChangeAspect="1" noChangeArrowheads="1"/>
          </p:cNvPicPr>
          <p:nvPr/>
        </p:nvPicPr>
        <p:blipFill>
          <a:blip r:embed="rId3"/>
          <a:srcRect l="82146" t="77068" r="6639" b="9225"/>
          <a:stretch>
            <a:fillRect/>
          </a:stretch>
        </p:blipFill>
        <p:spPr bwMode="auto">
          <a:xfrm>
            <a:off x="3276600" y="5894388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95288" y="36513"/>
            <a:ext cx="8604250" cy="1089025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Д\И «Из каких геометрических фигур построен дом?»</a:t>
            </a:r>
          </a:p>
        </p:txBody>
      </p:sp>
      <p:pic>
        <p:nvPicPr>
          <p:cNvPr id="23556" name="Picture 2" descr="H:\Материал ФИГУРЫ\slide_7.jpg"/>
          <p:cNvPicPr>
            <a:picLocks noChangeAspect="1" noChangeArrowheads="1"/>
          </p:cNvPicPr>
          <p:nvPr/>
        </p:nvPicPr>
        <p:blipFill>
          <a:blip r:embed="rId3"/>
          <a:srcRect l="20505" t="19118" r="7199" b="6837"/>
          <a:stretch>
            <a:fillRect/>
          </a:stretch>
        </p:blipFill>
        <p:spPr bwMode="auto">
          <a:xfrm>
            <a:off x="1370013" y="620713"/>
            <a:ext cx="774065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4"/>
          <a:srcRect t="52711" r="70482" b="4079"/>
          <a:stretch>
            <a:fillRect/>
          </a:stretch>
        </p:blipFill>
        <p:spPr bwMode="auto">
          <a:xfrm>
            <a:off x="107950" y="4367213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l="2448" t="1561" r="1703" b="2129"/>
          <a:stretch>
            <a:fillRect/>
          </a:stretch>
        </p:blipFill>
        <p:spPr bwMode="auto">
          <a:xfrm>
            <a:off x="0" y="-9525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:\Материал ФИГУРЫ\fig.jpg"/>
          <p:cNvPicPr>
            <a:picLocks noChangeAspect="1" noChangeArrowheads="1"/>
          </p:cNvPicPr>
          <p:nvPr/>
        </p:nvPicPr>
        <p:blipFill>
          <a:blip r:embed="rId3"/>
          <a:srcRect l="67857" t="52231"/>
          <a:stretch>
            <a:fillRect/>
          </a:stretch>
        </p:blipFill>
        <p:spPr bwMode="auto">
          <a:xfrm>
            <a:off x="193675" y="188913"/>
            <a:ext cx="31543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ttle.com.ua/images/stories/useful/krug.jpg"/>
          <p:cNvPicPr/>
          <p:nvPr/>
        </p:nvPicPr>
        <p:blipFill rotWithShape="1">
          <a:blip r:embed="rId4">
            <a:extLst>
              <a:ext uri="{28A0092B-C50C-407E-A947-70E740481C1C}"/>
            </a:extLst>
          </a:blip>
          <a:srcRect l="9010" t="8602" r="8995" b="8592"/>
          <a:stretch/>
        </p:blipFill>
        <p:spPr bwMode="auto">
          <a:xfrm>
            <a:off x="6804248" y="651753"/>
            <a:ext cx="1882553" cy="1841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3357563" y="188913"/>
            <a:ext cx="31496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Круг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Круглый круг похож на мячик,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по небу солнцем скачет.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Круглый словно диск луны,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Как бабулины блины,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Как тарелка, как венок,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Как веселый колобок,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Как колеса, как колечки,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Как пирог из теплой печки!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79807" t="54758" r="3036" b="22621"/>
          <a:stretch>
            <a:fillRect/>
          </a:stretch>
        </p:blipFill>
        <p:spPr bwMode="auto">
          <a:xfrm>
            <a:off x="7019925" y="4838700"/>
            <a:ext cx="15462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ПРЕЗЕНТАЦИИ\Материал ФИГУРЫ\0010-010-Geometricheskie-figury.jpg"/>
          <p:cNvPicPr>
            <a:picLocks noChangeAspect="1" noChangeArrowheads="1"/>
          </p:cNvPicPr>
          <p:nvPr/>
        </p:nvPicPr>
        <p:blipFill>
          <a:blip r:embed="rId6"/>
          <a:srcRect l="39560" t="36374" r="42261" b="41589"/>
          <a:stretch>
            <a:fillRect/>
          </a:stretch>
        </p:blipFill>
        <p:spPr bwMode="auto">
          <a:xfrm>
            <a:off x="4787900" y="3344863"/>
            <a:ext cx="164306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:\ПРЕЗЕНТАЦИИ\Материал ФИГУРЫ\0010-010-Geometricheskie-figury.jpg"/>
          <p:cNvPicPr>
            <a:picLocks noChangeAspect="1" noChangeArrowheads="1"/>
          </p:cNvPicPr>
          <p:nvPr/>
        </p:nvPicPr>
        <p:blipFill>
          <a:blip r:embed="rId6"/>
          <a:srcRect l="16447" t="50299" r="60628" b="15541"/>
          <a:stretch>
            <a:fillRect/>
          </a:stretch>
        </p:blipFill>
        <p:spPr bwMode="auto">
          <a:xfrm>
            <a:off x="2916238" y="4838700"/>
            <a:ext cx="12715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7"/>
          <a:srcRect t="52396" r="70482" b="4311"/>
          <a:stretch>
            <a:fillRect/>
          </a:stretch>
        </p:blipFill>
        <p:spPr bwMode="auto">
          <a:xfrm>
            <a:off x="193675" y="4392613"/>
            <a:ext cx="2117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:\Материал ФИГУРЫ\fig.jpg"/>
          <p:cNvPicPr>
            <a:picLocks noChangeAspect="1" noChangeArrowheads="1"/>
          </p:cNvPicPr>
          <p:nvPr/>
        </p:nvPicPr>
        <p:blipFill>
          <a:blip r:embed="rId3"/>
          <a:srcRect l="34525" t="52286" r="33601"/>
          <a:stretch>
            <a:fillRect/>
          </a:stretch>
        </p:blipFill>
        <p:spPr bwMode="auto">
          <a:xfrm>
            <a:off x="250825" y="549275"/>
            <a:ext cx="2449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http://little.com.ua/images/stories/useful/kvadr.jpg"/>
          <p:cNvPicPr>
            <a:picLocks noChangeAspect="1" noChangeArrowheads="1"/>
          </p:cNvPicPr>
          <p:nvPr/>
        </p:nvPicPr>
        <p:blipFill>
          <a:blip r:embed="rId4"/>
          <a:srcRect l="18752" t="21545" r="15489" b="15894"/>
          <a:stretch>
            <a:fillRect/>
          </a:stretch>
        </p:blipFill>
        <p:spPr bwMode="auto">
          <a:xfrm>
            <a:off x="7092950" y="428625"/>
            <a:ext cx="165576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3059113" y="215900"/>
            <a:ext cx="33131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Квадрат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Словно стол стоит квадрат.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гостям обычно рад.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квадратное печенье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Положил для угощенья.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- квадратная корзина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 квадратная картина.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Все четыре стороны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У квадратика равны.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82153" t="20181" r="5795" b="64732"/>
          <a:stretch>
            <a:fillRect/>
          </a:stretch>
        </p:blipFill>
        <p:spPr bwMode="auto">
          <a:xfrm>
            <a:off x="6402388" y="3919538"/>
            <a:ext cx="14747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6606" t="71318" r="73785" b="6622"/>
          <a:stretch>
            <a:fillRect/>
          </a:stretch>
        </p:blipFill>
        <p:spPr bwMode="auto">
          <a:xfrm>
            <a:off x="3203575" y="3065463"/>
            <a:ext cx="20272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6"/>
          <a:srcRect t="52711" r="70482" b="4079"/>
          <a:stretch>
            <a:fillRect/>
          </a:stretch>
        </p:blipFill>
        <p:spPr bwMode="auto">
          <a:xfrm>
            <a:off x="244475" y="4164013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0638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:\Материал ФИГУРЫ\fig.jpg"/>
          <p:cNvPicPr>
            <a:picLocks noChangeAspect="1" noChangeArrowheads="1"/>
          </p:cNvPicPr>
          <p:nvPr/>
        </p:nvPicPr>
        <p:blipFill>
          <a:blip r:embed="rId3"/>
          <a:srcRect l="33806" r="34320" b="50000"/>
          <a:stretch>
            <a:fillRect/>
          </a:stretch>
        </p:blipFill>
        <p:spPr bwMode="auto">
          <a:xfrm>
            <a:off x="179388" y="168275"/>
            <a:ext cx="257016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ttle.com.ua/images/stories/useful/oval.jpg"/>
          <p:cNvPicPr/>
          <p:nvPr/>
        </p:nvPicPr>
        <p:blipFill rotWithShape="1">
          <a:blip r:embed="rId4">
            <a:extLst>
              <a:ext uri="{28A0092B-C50C-407E-A947-70E740481C1C}"/>
            </a:extLst>
          </a:blip>
          <a:srcRect l="16418" t="31175" r="13213" b="26610"/>
          <a:stretch/>
        </p:blipFill>
        <p:spPr bwMode="auto">
          <a:xfrm>
            <a:off x="6444208" y="167967"/>
            <a:ext cx="2568102" cy="13546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3200400" y="168275"/>
            <a:ext cx="27892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Овал</a:t>
            </a:r>
            <a:endParaRPr lang="ru-RU" sz="2400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С высоты кружок упал.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теперь не круг – овал!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овальный, как жучок,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похож на кабачок,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  глаза и на картошку,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А еще похож на ложку,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 орех и на яйцо,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 овальное лицо!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4098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5"/>
          <a:srcRect l="24989" t="51289" r="35526" b="10498"/>
          <a:stretch>
            <a:fillRect/>
          </a:stretch>
        </p:blipFill>
        <p:spPr bwMode="auto">
          <a:xfrm>
            <a:off x="1760538" y="2776538"/>
            <a:ext cx="18684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5"/>
          <a:srcRect l="67421" t="49399" r="9135" b="6854"/>
          <a:stretch>
            <a:fillRect/>
          </a:stretch>
        </p:blipFill>
        <p:spPr bwMode="auto">
          <a:xfrm>
            <a:off x="5756275" y="3716338"/>
            <a:ext cx="200342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5"/>
          <a:srcRect t="50256" r="70482" b="3665"/>
          <a:stretch>
            <a:fillRect/>
          </a:stretch>
        </p:blipFill>
        <p:spPr bwMode="auto">
          <a:xfrm>
            <a:off x="323850" y="4524375"/>
            <a:ext cx="18192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5"/>
          <a:srcRect l="57755" t="20763" r="7593" b="53641"/>
          <a:stretch>
            <a:fillRect/>
          </a:stretch>
        </p:blipFill>
        <p:spPr bwMode="auto">
          <a:xfrm>
            <a:off x="6588125" y="2397125"/>
            <a:ext cx="19065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6"/>
          <a:srcRect l="11748" t="54178" r="50000" b="24283"/>
          <a:stretch>
            <a:fillRect/>
          </a:stretch>
        </p:blipFill>
        <p:spPr bwMode="auto">
          <a:xfrm>
            <a:off x="3629025" y="4437063"/>
            <a:ext cx="171132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2795588"/>
          <a:ext cx="8229600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/>
                  </a:extLst>
                </a:gridCol>
                <a:gridCol w="4114800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Треугольник</a:t>
                      </a:r>
                      <a:br>
                        <a:rPr lang="ru-RU" sz="1350">
                          <a:effectLst/>
                        </a:rPr>
                      </a:b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Треугольный треугольник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Угловатый своевольник.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Он похож на крышу дома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И на шапочку у гнома.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/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И на острый кончик стрелки,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И на ушки рыжей белки.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Угловатый очень с виду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Он похож на пирамиду!</a:t>
                      </a:r>
                      <a:br>
                        <a:rPr lang="ru-RU" sz="1000">
                          <a:effectLst/>
                        </a:rPr>
                      </a:b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H:\Материал ФИГУРЫ\fig.jpg"/>
          <p:cNvPicPr>
            <a:picLocks noChangeAspect="1" noChangeArrowheads="1"/>
          </p:cNvPicPr>
          <p:nvPr/>
        </p:nvPicPr>
        <p:blipFill>
          <a:blip r:embed="rId3"/>
          <a:srcRect t="52065" r="67787"/>
          <a:stretch>
            <a:fillRect/>
          </a:stretch>
        </p:blipFill>
        <p:spPr bwMode="auto">
          <a:xfrm>
            <a:off x="244475" y="620713"/>
            <a:ext cx="24241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Рисунок 1" descr="http://little.com.ua/images/stories/useful/treu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14588" t="10498" r="11847" b="11539"/>
          <a:stretch/>
        </p:blipFill>
        <p:spPr bwMode="auto">
          <a:xfrm>
            <a:off x="6876256" y="188640"/>
            <a:ext cx="2143558" cy="2035696"/>
          </a:xfrm>
          <a:prstGeom prst="triangle">
            <a:avLst/>
          </a:prstGeom>
          <a:noFill/>
          <a:extLst>
            <a:ext uri="{909E8E84-426E-40DD-AFC4-6F175D3DCCD1}"/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148263" y="333375"/>
          <a:ext cx="3384550" cy="177800"/>
        </p:xfrm>
        <a:graphic>
          <a:graphicData uri="http://schemas.openxmlformats.org/drawingml/2006/table">
            <a:tbl>
              <a:tblPr firstRow="1" firstCol="1" bandRow="1"/>
              <a:tblGrid>
                <a:gridCol w="1692188">
                  <a:extLst>
                    <a:ext uri="{9D8B030D-6E8A-4147-A177-3AD203B41FA5}"/>
                  </a:extLst>
                </a:gridCol>
                <a:gridCol w="1692188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424" name="Прямоугольник 7"/>
          <p:cNvSpPr>
            <a:spLocks noChangeArrowheads="1"/>
          </p:cNvSpPr>
          <p:nvPr/>
        </p:nvSpPr>
        <p:spPr bwMode="auto">
          <a:xfrm>
            <a:off x="2978150" y="703263"/>
            <a:ext cx="3432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50"/>
              </a:lnSpc>
            </a:pPr>
            <a:r>
              <a:rPr lang="ru-RU" sz="3200" b="1">
                <a:solidFill>
                  <a:srgbClr val="025883"/>
                </a:solidFill>
                <a:latin typeface="Calibri" pitchFamily="34" charset="0"/>
                <a:cs typeface="Times New Roman" pitchFamily="18" charset="0"/>
              </a:rPr>
              <a:t>Треугольник</a:t>
            </a:r>
            <a:br>
              <a:rPr lang="ru-RU" sz="3200" b="1">
                <a:solidFill>
                  <a:srgbClr val="025883"/>
                </a:solidFill>
                <a:latin typeface="Calibri" pitchFamily="34" charset="0"/>
                <a:cs typeface="Times New Roman" pitchFamily="18" charset="0"/>
              </a:rPr>
            </a:b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1350"/>
              </a:lnSpc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Треугольный треугольник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Угловатый своевольник.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Он похож на крышу дома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 на шапочку у гнома.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 на острый кончик стрелки,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 на ушки рыжей белки.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Угловатый очень с виду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Он похож на пирамиду!</a:t>
            </a:r>
            <a:b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2000">
              <a:latin typeface="Calibri" pitchFamily="34" charset="0"/>
            </a:endParaRPr>
          </a:p>
        </p:txBody>
      </p:sp>
      <p:pic>
        <p:nvPicPr>
          <p:cNvPr id="9" name="Picture 2" descr="H:\ПРЕЗЕНТАЦИИ\Материал ФИГУРЫ\0010-010-Geometricheskie-figury.jpg"/>
          <p:cNvPicPr>
            <a:picLocks noChangeAspect="1" noChangeArrowheads="1"/>
          </p:cNvPicPr>
          <p:nvPr/>
        </p:nvPicPr>
        <p:blipFill>
          <a:blip r:embed="rId5"/>
          <a:srcRect l="53966" t="53326" r="21762" b="10716"/>
          <a:stretch>
            <a:fillRect/>
          </a:stretch>
        </p:blipFill>
        <p:spPr bwMode="auto">
          <a:xfrm>
            <a:off x="6975475" y="2852738"/>
            <a:ext cx="19446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ПРЕЗЕНТАЦИИ\Материал ФИГУРЫ\0010-010-Geometricheskie-figury.jpg"/>
          <p:cNvPicPr>
            <a:picLocks noChangeAspect="1" noChangeArrowheads="1"/>
          </p:cNvPicPr>
          <p:nvPr/>
        </p:nvPicPr>
        <p:blipFill>
          <a:blip r:embed="rId5"/>
          <a:srcRect l="76802" t="32912" r="5669" b="31131"/>
          <a:stretch>
            <a:fillRect/>
          </a:stretch>
        </p:blipFill>
        <p:spPr bwMode="auto">
          <a:xfrm>
            <a:off x="4427538" y="3933825"/>
            <a:ext cx="148907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6"/>
          <a:srcRect t="52711" r="70482" b="4079"/>
          <a:stretch>
            <a:fillRect/>
          </a:stretch>
        </p:blipFill>
        <p:spPr bwMode="auto">
          <a:xfrm>
            <a:off x="244475" y="4164013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:\Материал ФИГУРЫ\fig.jpg"/>
          <p:cNvPicPr>
            <a:picLocks noChangeAspect="1" noChangeArrowheads="1"/>
          </p:cNvPicPr>
          <p:nvPr/>
        </p:nvPicPr>
        <p:blipFill>
          <a:blip r:embed="rId3"/>
          <a:srcRect l="68172" b="50000"/>
          <a:stretch>
            <a:fillRect/>
          </a:stretch>
        </p:blipFill>
        <p:spPr bwMode="auto">
          <a:xfrm>
            <a:off x="209550" y="508000"/>
            <a:ext cx="2543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http://little.com.ua/images/stories/useful/prjam.jpg"/>
          <p:cNvPicPr>
            <a:picLocks noChangeAspect="1" noChangeArrowheads="1"/>
          </p:cNvPicPr>
          <p:nvPr/>
        </p:nvPicPr>
        <p:blipFill>
          <a:blip r:embed="rId4"/>
          <a:srcRect l="10732" t="21449" r="16470" b="32404"/>
          <a:stretch>
            <a:fillRect/>
          </a:stretch>
        </p:blipFill>
        <p:spPr bwMode="auto">
          <a:xfrm>
            <a:off x="6659563" y="771525"/>
            <a:ext cx="22733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3371850" y="474663"/>
            <a:ext cx="31496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Прямоугольник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Как окно прямоугольник,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Аккуратный, словно школьник.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 похож на дверь, на книжки,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 на ранец у мальчишки.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 автобус, на тетрадку,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 большую шоколадку.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 корыто поросенка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 на фантик у ребенка.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33371" t="73523" r="51720" b="5099"/>
          <a:stretch>
            <a:fillRect/>
          </a:stretch>
        </p:blipFill>
        <p:spPr bwMode="auto">
          <a:xfrm>
            <a:off x="6821488" y="2903538"/>
            <a:ext cx="14224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47498" t="28416" r="36160" b="53065"/>
          <a:stretch>
            <a:fillRect/>
          </a:stretch>
        </p:blipFill>
        <p:spPr bwMode="auto">
          <a:xfrm>
            <a:off x="2916238" y="4459288"/>
            <a:ext cx="15398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и по запросу Предметы, похожие на овал, ромб,п олукруг, куб"/>
          <p:cNvPicPr>
            <a:picLocks noChangeAspect="1" noChangeArrowheads="1"/>
          </p:cNvPicPr>
          <p:nvPr/>
        </p:nvPicPr>
        <p:blipFill>
          <a:blip r:embed="rId6"/>
          <a:srcRect t="16257" b="16208"/>
          <a:stretch>
            <a:fillRect/>
          </a:stretch>
        </p:blipFill>
        <p:spPr bwMode="auto">
          <a:xfrm>
            <a:off x="5803900" y="4846638"/>
            <a:ext cx="1712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7"/>
          <a:srcRect t="52711" r="70482" b="4079"/>
          <a:stretch>
            <a:fillRect/>
          </a:stretch>
        </p:blipFill>
        <p:spPr bwMode="auto">
          <a:xfrm>
            <a:off x="107950" y="4459288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:\Материал ФИГУРЫ\fig.jpg"/>
          <p:cNvPicPr>
            <a:picLocks noChangeAspect="1" noChangeArrowheads="1"/>
          </p:cNvPicPr>
          <p:nvPr/>
        </p:nvPicPr>
        <p:blipFill>
          <a:blip r:embed="rId3"/>
          <a:srcRect l="1204" r="68005" b="47942"/>
          <a:stretch>
            <a:fillRect/>
          </a:stretch>
        </p:blipFill>
        <p:spPr bwMode="auto">
          <a:xfrm>
            <a:off x="468313" y="333375"/>
            <a:ext cx="2362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ttle.com.ua/images/stories/useful/romb1.jpg"/>
          <p:cNvPicPr/>
          <p:nvPr/>
        </p:nvPicPr>
        <p:blipFill rotWithShape="1">
          <a:blip r:embed="rId4">
            <a:extLst>
              <a:ext uri="{28A0092B-C50C-407E-A947-70E740481C1C}"/>
            </a:extLst>
          </a:blip>
          <a:srcRect l="24411" t="13637" r="24005" b="26977"/>
          <a:stretch/>
        </p:blipFill>
        <p:spPr bwMode="auto">
          <a:xfrm>
            <a:off x="6372200" y="332656"/>
            <a:ext cx="2448272" cy="2311253"/>
          </a:xfrm>
          <a:prstGeom prst="diamond">
            <a:avLst/>
          </a:prstGeom>
          <a:noFill/>
          <a:ln>
            <a:noFill/>
          </a:ln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2978150" y="611188"/>
            <a:ext cx="31511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Ромб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Слон квадратик повернул,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Присмотрелся и вздохнул.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Сверху сел, чуть-чуть примял,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 квадратик ромбом стал!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3074" name="Picture 2" descr="Картинки по запросу Предметы, похожие на овал, ромб,п олукруг, куб"/>
          <p:cNvPicPr>
            <a:picLocks noChangeAspect="1" noChangeArrowheads="1"/>
          </p:cNvPicPr>
          <p:nvPr/>
        </p:nvPicPr>
        <p:blipFill>
          <a:blip r:embed="rId5"/>
          <a:srcRect l="78062" t="35834" r="3230" b="35840"/>
          <a:stretch>
            <a:fillRect/>
          </a:stretch>
        </p:blipFill>
        <p:spPr bwMode="auto">
          <a:xfrm>
            <a:off x="6773863" y="3563938"/>
            <a:ext cx="16446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6"/>
          <a:srcRect t="52711" r="70482" b="4079"/>
          <a:stretch>
            <a:fillRect/>
          </a:stretch>
        </p:blipFill>
        <p:spPr bwMode="auto">
          <a:xfrm>
            <a:off x="244475" y="4164013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и по запросу Предметы, похожие на овал, ромб,п олукруг, куб"/>
          <p:cNvPicPr>
            <a:picLocks noChangeAspect="1" noChangeArrowheads="1"/>
          </p:cNvPicPr>
          <p:nvPr/>
        </p:nvPicPr>
        <p:blipFill>
          <a:blip r:embed="rId5"/>
          <a:srcRect l="27773" t="66479" r="52666" b="1962"/>
          <a:stretch>
            <a:fillRect/>
          </a:stretch>
        </p:blipFill>
        <p:spPr bwMode="auto">
          <a:xfrm>
            <a:off x="3024188" y="2730500"/>
            <a:ext cx="2327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292725" y="474663"/>
            <a:ext cx="3095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Полукруг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Если круг разломишь вдруг,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То получишь полукруг.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Это месяц в облаках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И пол – яблока в руках.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Это шляпка у грибочка,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На болоте мокром кочка.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Разноцветным полукругом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Встала радуга над лугом</a:t>
            </a:r>
          </a:p>
        </p:txBody>
      </p:sp>
      <p:pic>
        <p:nvPicPr>
          <p:cNvPr id="20485" name="Рисунок 5" descr="http://little.com.ua/images/stories/useful/polukr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785813"/>
            <a:ext cx="2044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Предметы, похожие на овал, ромб,п олукруг, ку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605338"/>
            <a:ext cx="203358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>
          <a:blip r:embed="rId5"/>
          <a:srcRect t="52711" r="70482" b="4079"/>
          <a:stretch>
            <a:fillRect/>
          </a:stretch>
        </p:blipFill>
        <p:spPr bwMode="auto">
          <a:xfrm>
            <a:off x="323850" y="4292600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и по запросу Предметы, похожие на полукру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624138"/>
            <a:ext cx="16748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354887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Д/И : «Найди большие и маленькие фигуры»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765175"/>
            <a:ext cx="7561263" cy="5957888"/>
          </a:xfrm>
        </p:spPr>
      </p:pic>
      <p:pic>
        <p:nvPicPr>
          <p:cNvPr id="5" name="Picture 2" descr="Картинки по запросу Предметы, похожие на овал,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t="52711" r="70482" b="4078"/>
          <a:stretch/>
        </p:blipFill>
        <p:spPr bwMode="auto">
          <a:xfrm>
            <a:off x="179512" y="4149080"/>
            <a:ext cx="1765220" cy="2574032"/>
          </a:xfrm>
          <a:prstGeom prst="ellipse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280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Д/И : «Найди большие и маленькие фигуры»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в младшей дошкольной группе  «Учим геометрические фигуры»  Подготовила: Бахолдина О.И. воспитатель Д/С №8 г.Острогожска</dc:title>
  <dc:creator>Пользователь</dc:creator>
  <cp:lastModifiedBy>Лена</cp:lastModifiedBy>
  <cp:revision>42</cp:revision>
  <dcterms:created xsi:type="dcterms:W3CDTF">2016-09-06T04:28:09Z</dcterms:created>
  <dcterms:modified xsi:type="dcterms:W3CDTF">2020-05-21T16:41:31Z</dcterms:modified>
</cp:coreProperties>
</file>