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88" r:id="rId12"/>
    <p:sldId id="277" r:id="rId13"/>
    <p:sldId id="278" r:id="rId14"/>
    <p:sldId id="276" r:id="rId15"/>
    <p:sldId id="282" r:id="rId16"/>
    <p:sldId id="279" r:id="rId17"/>
    <p:sldId id="287" r:id="rId18"/>
    <p:sldId id="285" r:id="rId19"/>
    <p:sldId id="286" r:id="rId20"/>
    <p:sldId id="280" r:id="rId21"/>
    <p:sldId id="28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968D2-CB7C-4EA3-B0FB-0814057292FC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34E0-BB8C-463E-9947-C7832AE0E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968D2-CB7C-4EA3-B0FB-0814057292FC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34E0-BB8C-463E-9947-C7832AE0E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968D2-CB7C-4EA3-B0FB-0814057292FC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34E0-BB8C-463E-9947-C7832AE0E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968D2-CB7C-4EA3-B0FB-0814057292FC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34E0-BB8C-463E-9947-C7832AE0E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968D2-CB7C-4EA3-B0FB-0814057292FC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34E0-BB8C-463E-9947-C7832AE0E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968D2-CB7C-4EA3-B0FB-0814057292FC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34E0-BB8C-463E-9947-C7832AE0E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968D2-CB7C-4EA3-B0FB-0814057292FC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34E0-BB8C-463E-9947-C7832AE0E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968D2-CB7C-4EA3-B0FB-0814057292FC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34E0-BB8C-463E-9947-C7832AE0E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968D2-CB7C-4EA3-B0FB-0814057292FC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34E0-BB8C-463E-9947-C7832AE0E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968D2-CB7C-4EA3-B0FB-0814057292FC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34E0-BB8C-463E-9947-C7832AE0E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968D2-CB7C-4EA3-B0FB-0814057292FC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34E0-BB8C-463E-9947-C7832AE0E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2B968D2-CB7C-4EA3-B0FB-0814057292FC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01734E0-BB8C-463E-9947-C7832AE0E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F:\&#1076;&#1083;&#1103;%20&#1058;&#1044;\DSC_3314.wmv" TargetMode="External"/><Relationship Id="rId1" Type="http://schemas.openxmlformats.org/officeDocument/2006/relationships/video" Target="file:///F:\&#1076;&#1083;&#1103;%20&#1058;&#1044;\DSC_3311.wmv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F:\&#1076;&#1083;&#1103;%20&#1058;&#1044;\DSC_3305.wmv" TargetMode="Externa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60649"/>
            <a:ext cx="7772400" cy="79208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Артикуляционная гимнастика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7376864" cy="1345704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учитель-логопед </a:t>
            </a: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Дубровская Марина Михайловна</a:t>
            </a:r>
          </a:p>
        </p:txBody>
      </p:sp>
      <p:pic>
        <p:nvPicPr>
          <p:cNvPr id="4" name="irc_mi" descr="http://www.nadyozhino-school.ru/uploads/posts/2012-07/1341775808_sun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27" t="10091" r="11040" b="13454"/>
          <a:stretch>
            <a:fillRect/>
          </a:stretch>
        </p:blipFill>
        <p:spPr bwMode="auto">
          <a:xfrm>
            <a:off x="3275856" y="1196752"/>
            <a:ext cx="3960440" cy="32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«Горка»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15616" y="1484784"/>
            <a:ext cx="3657600" cy="466344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Губы в улыбке, рот приоткрыт, язык широкий, широкий кончик языка упирается в нижние зубы, спинку языка выгнуть «горочкой». Удерживать язык в таком положении на счёт до 5. В таком положении «наступить боковыми зубами на спинку языка, пожевать боковые края языка.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SC_331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36671" t="52506" r="23325" b="4989"/>
          <a:stretch>
            <a:fillRect/>
          </a:stretch>
        </p:blipFill>
        <p:spPr>
          <a:xfrm>
            <a:off x="4788024" y="2132856"/>
            <a:ext cx="4032448" cy="2856318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«Пожевать боковые края языка»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Губы в улыбке, рот приоткрыт, язык широкий, широкий кончик языка упирается в нижние зубы, боковыми зубами жуём боковые края языка.</a:t>
            </a:r>
          </a:p>
        </p:txBody>
      </p:sp>
      <p:pic>
        <p:nvPicPr>
          <p:cNvPr id="6" name="Рисунок 5" descr="IMG_2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0232" y="3645024"/>
            <a:ext cx="2139702" cy="2852936"/>
          </a:xfrm>
          <a:prstGeom prst="rect">
            <a:avLst/>
          </a:prstGeom>
        </p:spPr>
      </p:pic>
      <p:pic>
        <p:nvPicPr>
          <p:cNvPr id="5" name="Содержимое 4" descr="IMG_201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356622" y="1524000"/>
            <a:ext cx="2023690" cy="2726738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«Вкусное варенье»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43608" y="1484784"/>
            <a:ext cx="3657600" cy="466344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Слегка приоткрыть рот и широким передним краем языка облизать верхнюю губу, делая движение языком сверху вниз, но не из стороны в сторону. Следить, чтобы работал только язык, а нижняя челюсть не помогала, не "подсаживала" язык наверх - она должна быть неподвижной (можно придерживать её пальцем).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SC_328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84008" y="2276872"/>
            <a:ext cx="3840000" cy="28800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«Чашечка»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7312856" cy="466344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Губы улыбаются, рот приоткрыт, широкий язык наверху, передний и боковые края языка загнуты наверх. Удерживать язык в таком положении на счёт от одного до пяти.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SC_329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35936" y="3429000"/>
            <a:ext cx="3840000" cy="28800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«Индюк»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71600" y="1484784"/>
            <a:ext cx="3657600" cy="466344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Приоткрыть рот, положить язык на верхнюю губу и производить движения широким передним краем языка по верхней губе вперёд и назад, стараясь не отрывать язык от губы как бы поглаживая её. Сначала производить медленные движения, затем убыстрить темп и добавить голос, пока не послышится "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бл-бл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DSC_3311.wmv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4" cstate="print"/>
          <a:srcRect l="35674" t="43605" r="37581" b="20735"/>
          <a:stretch>
            <a:fillRect/>
          </a:stretch>
        </p:blipFill>
        <p:spPr>
          <a:xfrm>
            <a:off x="5364088" y="980728"/>
            <a:ext cx="3168352" cy="2376264"/>
          </a:xfrm>
          <a:prstGeom prst="rect">
            <a:avLst/>
          </a:prstGeom>
        </p:spPr>
      </p:pic>
      <p:pic>
        <p:nvPicPr>
          <p:cNvPr id="7" name="DSC_3314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rcRect l="23214" t="47619" r="46429" b="14285"/>
          <a:stretch>
            <a:fillRect/>
          </a:stretch>
        </p:blipFill>
        <p:spPr>
          <a:xfrm>
            <a:off x="5364088" y="3717032"/>
            <a:ext cx="3168352" cy="2236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«Лошадки»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9592" y="1484784"/>
            <a:ext cx="3801616" cy="46634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Улыбнуться, показать зубы, приоткрыть рот и пощёлкать кончиком языка (как лошадка цокает копытами.) Упражнение сначала выполняется в медленном темпе, потом быстрее, нижняя челюсть не должна двигаться, работает только язык.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SC_329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12000" y="2492896"/>
            <a:ext cx="3840000" cy="28800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«Грибок»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7456872" cy="466344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Раскрыть рот. Присосать язык к небу. Не отрывая язык от неба, сильно оттягивать вниз нижнюю челюсть. Сохранять такое положение языка под счет от одного до десяти.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SC_330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307944" y="3717032"/>
            <a:ext cx="3840000" cy="2880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320"/>
            <a:ext cx="789008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Строение подъязычной уздечки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IMG_200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35100" y="2484437"/>
            <a:ext cx="3657600" cy="2743200"/>
          </a:xfrm>
        </p:spPr>
      </p:pic>
      <p:pic>
        <p:nvPicPr>
          <p:cNvPr id="6" name="Содержимое 5" descr="IMG_199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76850" y="2484437"/>
            <a:ext cx="3657600" cy="27432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20688"/>
            <a:ext cx="70567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Упражнения для выработки воздушной струи для детей  3 – 4 лет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2564904"/>
            <a:ext cx="777686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Глубокий вдох через нос – продолжительный выдох через рот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(щеки  худые, плечи не поднимаем, голову не запрокидываем).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«Погреем ладошки» – руки согнуты в локтях,  ладони впереди на расстоянии 15 – 20 см от рта, дуть тёплым воздухом на ладони  и произносим на выдохе слог «ХА».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2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«Дуем на вертушку»  -  длительный выдох через рот на вертушку (щеки  худые, плечи не поднимаем, голову не запрокидываем).</a:t>
            </a:r>
          </a:p>
          <a:p>
            <a:pPr marL="342900" indent="-342900"/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332656"/>
            <a:ext cx="8100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Голосовые упражнения для детей 3 – 4 лет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1340768"/>
            <a:ext cx="810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Длительное произнесение на одном выдохе гласных звуков сначала тихим, затем громким голосом.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2204864"/>
            <a:ext cx="756084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Гласные звуки.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Мама укачивает малыша и поёт: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А-А-А-А-А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Произносит взрослый и ребёнок. Звук А звучит певуче, рот широко открыт. 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Волк воет на луну: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У-У-У-У-У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Произносит взрослый и ребёнок, вытягивая вперёд губы.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 мальчика болят зубы: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О-О-О-О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Произносит взрослый и ребёнок, губы округлены, слегка вытянуты вперёд. 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Ослик везёт тележку и кричит: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И-И-И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Произносит взрослый и ребёнок, губы в улыбке.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Пароход плывёт по реке и гудит: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Ы-Ы-Ы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Произносит взрослый и ребёнок, рот приоткрыт, широкий язык внизу.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Артикуляционная гимнастика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комплекс специальных упражнений по развитию основных движений органов артикуляционного аппарата.</a:t>
            </a: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 артикуляционной гимнастики – выработка полноценных движений и определенных положений органов артикуляционного аппарата, необходимых для правильного произношения звуков.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Упражнения для выработки направленной воздушной струи для детей 5-7 лет.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8760" y="1628800"/>
            <a:ext cx="807524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    «Буря в стакане»</a:t>
            </a: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Дуть в трубочку в стакане с водой.</a:t>
            </a:r>
          </a:p>
          <a:p>
            <a:pPr marL="514350" indent="-51435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    «Кто дальше загонит мяч»</a:t>
            </a: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Вытянуть губы вперёд трубочкой и длительно дуть на лежащий перед ребенком ватный шарик, загоняя его между  двумя        кубиками, стоящими впереди на столе.</a:t>
            </a: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Следить, чтобы не надувались щёки, для этого их можно слегка придерживать    пальцами.</a:t>
            </a:r>
          </a:p>
          <a:p>
            <a:pPr marL="514350" indent="-51435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    «Фокус»</a:t>
            </a: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Улыбнуться, приоткрыть рот, положить широкий передний край языка на верхнюю губу так, чтобы боковые края языка были прижаты, а посредине языка был желобок, и сдуть ватку, положенную на кончик носа. Воздух при этом должен идти посредине языка, тогда ватка полетит вверх.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проводить артикуляционную гимнастику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Ребенок выполняет упражнения совместно и под контролем взрослого.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Выполнять комплекс упражнений ежедневно по 5-7 минут.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Каждое упражнение выполняется 7-8 раз.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Упражнения выполняются сидя перед зеркалом. Ребенок должен хорошо видеть лицо взрослого,  а также свое лицо.</a:t>
            </a:r>
          </a:p>
          <a:p>
            <a:pPr marL="514350" indent="-51435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Взрослый, проводящий артикуляционную гимнастику, должен следить за качеством выполняемых ребенком движений: точность движения, плавность, темп выполнения, устойчивость, переход от одного движения к другому. Также важно следить, чтобы движения каждого органа артикуляции выполнялись симметрично по отношению к правой и левой стороне лица. В противном случае артикуляционная гимнастика не достигает своей цели.</a:t>
            </a:r>
          </a:p>
          <a:p>
            <a:pPr marL="514350" indent="-514350"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«Заборчик»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43608" y="1524000"/>
            <a:ext cx="3672408" cy="46634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Улыбнуться без напряжения так, чтобы были видны передние верхние и нижние зубы. Удерживать в таком положении губы под счет от одного до пяти. Следить за тем, чтобы нижняя челюсть не выдвигалась вперед.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SC_328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12032" y="1916832"/>
            <a:ext cx="3840526" cy="288039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«Трубочка»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15616" y="1524000"/>
            <a:ext cx="3456384" cy="466344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Вытянуть сомкнутые губы вперед трубочкой. Удерживать в таком положении под счет от одного до пяти. Следить за тем. Чтобы при вытягивании губ вперед не открывался рот, зубы должны быть сомкнуты.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SC_323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84008" y="2132856"/>
            <a:ext cx="3840000" cy="2880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«Качели»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71600" y="1556792"/>
            <a:ext cx="3744416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Улыбнуться, показать зубы, приоткрыть рот, положить широкий язык за нижние зубы и удерживать в таком положении под счет от одного до трех. Затем поднять широкий язык за верхние зубы и удерживать под счет от одного до трех. Так поочередно менять положение языка 4-6 раз. Следить за тем, чтобы работал только язык, а нижняя челюсть и губы оставались неподвижны.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DSC_327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32040" y="548680"/>
            <a:ext cx="3840000" cy="2880000"/>
          </a:xfrm>
        </p:spPr>
      </p:pic>
      <p:pic>
        <p:nvPicPr>
          <p:cNvPr id="5" name="Содержимое 5" descr="DSC_32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501008"/>
            <a:ext cx="3840000" cy="2880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«Наказать непослушный язычок»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71600" y="1556792"/>
            <a:ext cx="763284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Немного приоткрыть рот, спокойно положить язык на нижнюю губу и, пошлёпывая его губами, произносить звуки "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пя-пя-пя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". Затем удерживать язык широким в спокойном положении при открытом рте под счёт от одного до десяти ("Лопаточка"). Следить за тем, чтобы не подворачивалась нижняя губа. Не высовывать язык далеко, он должен только накрывать нижнюю губу.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«Часики»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6448760" cy="168897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Губы в улыбке, рот приоткрыт, выполнять движения языком от одного угла рта к другому, язык тонкий, узкий.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DSC_3305.wmv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9592" y="3356992"/>
            <a:ext cx="3840000" cy="2880000"/>
          </a:xfrm>
          <a:prstGeom prst="rect">
            <a:avLst/>
          </a:prstGeom>
        </p:spPr>
      </p:pic>
      <p:pic>
        <p:nvPicPr>
          <p:cNvPr id="6" name="DSC_3305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004048" y="3284984"/>
            <a:ext cx="3840000" cy="28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3779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«Иголочка»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15616" y="1412776"/>
            <a:ext cx="7067128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Удерживать язык при открытом рте посередине, язык напряжённый, тонкий, узкий.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SC_329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35464" t="51069" r="33327" b="14886"/>
          <a:stretch>
            <a:fillRect/>
          </a:stretch>
        </p:blipFill>
        <p:spPr>
          <a:xfrm>
            <a:off x="2771800" y="3245707"/>
            <a:ext cx="4248472" cy="308979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Чередовать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«Лопаточка» - «Иголочка»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4" descr="DSC_328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40483" t="44299" r="31955" b="23217"/>
          <a:stretch>
            <a:fillRect/>
          </a:stretch>
        </p:blipFill>
        <p:spPr>
          <a:xfrm>
            <a:off x="1115616" y="2780928"/>
            <a:ext cx="3633130" cy="2664296"/>
          </a:xfrm>
        </p:spPr>
      </p:pic>
      <p:pic>
        <p:nvPicPr>
          <p:cNvPr id="5" name="Содержимое 4" descr="DSC_329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35853" t="53159" r="38553" b="20263"/>
          <a:stretch>
            <a:fillRect/>
          </a:stretch>
        </p:blipFill>
        <p:spPr>
          <a:xfrm>
            <a:off x="4932040" y="2780928"/>
            <a:ext cx="3808424" cy="2664296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192</TotalTime>
  <Words>1048</Words>
  <Application>Microsoft Office PowerPoint</Application>
  <PresentationFormat>Экран (4:3)</PresentationFormat>
  <Paragraphs>78</Paragraphs>
  <Slides>21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Солнцестояние</vt:lpstr>
      <vt:lpstr>Артикуляционная гимнастика</vt:lpstr>
      <vt:lpstr>Артикуляционная гимнастика</vt:lpstr>
      <vt:lpstr>«Заборчик»</vt:lpstr>
      <vt:lpstr>«Трубочка»</vt:lpstr>
      <vt:lpstr>«Качели»</vt:lpstr>
      <vt:lpstr>«Наказать непослушный язычок»</vt:lpstr>
      <vt:lpstr>«Часики»</vt:lpstr>
      <vt:lpstr>      «Иголочка»</vt:lpstr>
      <vt:lpstr>Чередовать  «Лопаточка» - «Иголочка»</vt:lpstr>
      <vt:lpstr>«Горка»</vt:lpstr>
      <vt:lpstr>«Пожевать боковые края языка»</vt:lpstr>
      <vt:lpstr>«Вкусное варенье»</vt:lpstr>
      <vt:lpstr>«Чашечка»</vt:lpstr>
      <vt:lpstr>«Индюк»</vt:lpstr>
      <vt:lpstr>«Лошадки»</vt:lpstr>
      <vt:lpstr>«Грибок»</vt:lpstr>
      <vt:lpstr>Строение подъязычной уздечки</vt:lpstr>
      <vt:lpstr>Презентация PowerPoint</vt:lpstr>
      <vt:lpstr>Презентация PowerPoint</vt:lpstr>
      <vt:lpstr>Упражнения для выработки направленной воздушной струи для детей 5-7 лет.</vt:lpstr>
      <vt:lpstr>Как проводить артикуляционную гимнастику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111</cp:lastModifiedBy>
  <cp:revision>22</cp:revision>
  <dcterms:created xsi:type="dcterms:W3CDTF">2014-10-07T11:12:26Z</dcterms:created>
  <dcterms:modified xsi:type="dcterms:W3CDTF">2020-04-29T15:29:09Z</dcterms:modified>
</cp:coreProperties>
</file>