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1.infourok.ru/uploads/ex/02b6/0000163d-d15293fb/9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0" y="30163"/>
            <a:ext cx="1033162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484784"/>
            <a:ext cx="7272808" cy="43204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Игры и упражнения для физического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развития крупной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моторики у детей дошкольного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возраста»</a:t>
            </a:r>
          </a:p>
          <a:p>
            <a:pPr algn="r"/>
            <a:r>
              <a:rPr lang="ru-RU" sz="2100" b="1" dirty="0" smtClean="0">
                <a:solidFill>
                  <a:srgbClr val="C00000"/>
                </a:solidFill>
              </a:rPr>
              <a:t>Подготовил:</a:t>
            </a:r>
          </a:p>
          <a:p>
            <a:pPr algn="r"/>
            <a:r>
              <a:rPr lang="ru-RU" sz="2100" b="1" dirty="0" smtClean="0">
                <a:solidFill>
                  <a:srgbClr val="C00000"/>
                </a:solidFill>
              </a:rPr>
              <a:t>Воспитатель</a:t>
            </a:r>
          </a:p>
          <a:p>
            <a:pPr algn="r"/>
            <a:r>
              <a:rPr lang="ru-RU" sz="2100" b="1" dirty="0" smtClean="0">
                <a:solidFill>
                  <a:srgbClr val="C00000"/>
                </a:solidFill>
              </a:rPr>
              <a:t>Карпенко </a:t>
            </a:r>
            <a:r>
              <a:rPr lang="ru-RU" sz="2100" b="1" dirty="0" smtClean="0">
                <a:solidFill>
                  <a:srgbClr val="C00000"/>
                </a:solidFill>
              </a:rPr>
              <a:t>О.С</a:t>
            </a:r>
            <a:r>
              <a:rPr lang="ru-RU" b="1" dirty="0" smtClean="0">
                <a:solidFill>
                  <a:schemeClr val="accent2"/>
                </a:solidFill>
              </a:rPr>
              <a:t>.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«Большие ноги»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7416824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/>
              <a:t>Цель игры: </a:t>
            </a:r>
            <a:r>
              <a:rPr lang="ru-RU" sz="2200" dirty="0"/>
              <a:t>общая активизация организма, развитие координации, отработка навыков регуляции и переключения. Кроме этого, игра гарантирует заряд хорошего настроения, а также отрабатывает навыки падения</a:t>
            </a:r>
            <a:r>
              <a:rPr lang="ru-RU" sz="2200" dirty="0" smtClean="0"/>
              <a:t>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/>
              <a:t>Инструкция и ход игры: </a:t>
            </a:r>
            <a:r>
              <a:rPr lang="ru-RU" sz="2200" dirty="0"/>
              <a:t>взрослый, показывая движения, произносит </a:t>
            </a:r>
            <a:r>
              <a:rPr lang="ru-RU" sz="2200" dirty="0" err="1"/>
              <a:t>потешку</a:t>
            </a:r>
            <a:r>
              <a:rPr lang="ru-RU" sz="2200" dirty="0"/>
              <a:t>. Ребенок старается повторить все за родителем.</a:t>
            </a:r>
            <a:br>
              <a:rPr lang="ru-RU" sz="2200" dirty="0"/>
            </a:br>
            <a:r>
              <a:rPr lang="ru-RU" sz="2200" i="1" dirty="0"/>
              <a:t>Большие ноги шли по дороге, большие ноги шли по дороге.</a:t>
            </a:r>
            <a:br>
              <a:rPr lang="ru-RU" sz="2200" i="1" dirty="0"/>
            </a:br>
            <a:r>
              <a:rPr lang="ru-RU" sz="2200" dirty="0"/>
              <a:t>(Идем большими шагами по кругу.)</a:t>
            </a:r>
            <a:br>
              <a:rPr lang="ru-RU" sz="2200" dirty="0"/>
            </a:br>
            <a:r>
              <a:rPr lang="ru-RU" sz="2200" i="1" dirty="0"/>
              <a:t>Маленькие ножки бежали по дорожке, маленькие ножки бежали по дорожке.</a:t>
            </a:r>
            <a:br>
              <a:rPr lang="ru-RU" sz="2200" i="1" dirty="0"/>
            </a:br>
            <a:r>
              <a:rPr lang="ru-RU" sz="2200" dirty="0"/>
              <a:t>(Бежим маленькими шажками.)</a:t>
            </a:r>
            <a:br>
              <a:rPr lang="ru-RU" sz="2200" dirty="0"/>
            </a:br>
            <a:r>
              <a:rPr lang="ru-RU" sz="2200" i="1" dirty="0"/>
              <a:t>Бежали, бежали, бежали. </a:t>
            </a:r>
            <a:r>
              <a:rPr lang="ru-RU" sz="2200" i="1" dirty="0" err="1"/>
              <a:t>Бууух</a:t>
            </a:r>
            <a:r>
              <a:rPr lang="ru-RU" sz="2200" i="1" dirty="0"/>
              <a:t>! Упали.</a:t>
            </a:r>
            <a:br>
              <a:rPr lang="ru-RU" sz="2200" i="1" dirty="0"/>
            </a:br>
            <a:r>
              <a:rPr lang="ru-RU" sz="2200" dirty="0"/>
              <a:t>(Падаем на пол. Ребенок может упасть на родителя.)</a:t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0819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«Мы на карусели сели»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58964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rgbClr val="000000"/>
                </a:solidFill>
                <a:ea typeface="Calibri"/>
                <a:cs typeface="Times New Roman"/>
              </a:rPr>
              <a:t>Цель игры: </a:t>
            </a:r>
            <a:r>
              <a:rPr lang="ru-RU" sz="2200" dirty="0">
                <a:solidFill>
                  <a:srgbClr val="000000"/>
                </a:solidFill>
                <a:ea typeface="Calibri"/>
                <a:cs typeface="Times New Roman"/>
              </a:rPr>
              <a:t>общая активизация организма, развитие координации, отработка навыков регуляции и переключения, поднятие настроения</a:t>
            </a:r>
            <a:r>
              <a:rPr lang="ru-RU" sz="2200" dirty="0" smtClean="0">
                <a:solidFill>
                  <a:srgbClr val="000000"/>
                </a:solidFill>
                <a:ea typeface="Calibri"/>
                <a:cs typeface="Times New Roman"/>
              </a:rPr>
              <a:t>.</a:t>
            </a:r>
            <a:r>
              <a:rPr lang="ru-RU" sz="2200" dirty="0">
                <a:solidFill>
                  <a:srgbClr val="000000"/>
                </a:solidFill>
                <a:ea typeface="Calibri"/>
                <a:cs typeface="Times New Roman"/>
              </a:rPr>
              <a:t/>
            </a:r>
            <a:br>
              <a:rPr lang="ru-RU" sz="22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200" b="1" dirty="0">
                <a:solidFill>
                  <a:srgbClr val="000000"/>
                </a:solidFill>
                <a:ea typeface="Calibri"/>
                <a:cs typeface="Times New Roman"/>
              </a:rPr>
              <a:t>Инструкция и ход игры: </a:t>
            </a:r>
            <a:r>
              <a:rPr lang="ru-RU" sz="2200" dirty="0">
                <a:solidFill>
                  <a:srgbClr val="000000"/>
                </a:solidFill>
                <a:ea typeface="Calibri"/>
                <a:cs typeface="Times New Roman"/>
              </a:rPr>
              <a:t>взрослый, показывая движения, произносит </a:t>
            </a:r>
            <a:r>
              <a:rPr lang="ru-RU" sz="2200" dirty="0" err="1">
                <a:solidFill>
                  <a:srgbClr val="000000"/>
                </a:solidFill>
                <a:ea typeface="Calibri"/>
                <a:cs typeface="Times New Roman"/>
              </a:rPr>
              <a:t>потешку</a:t>
            </a:r>
            <a:r>
              <a:rPr lang="ru-RU" sz="2200" dirty="0">
                <a:solidFill>
                  <a:srgbClr val="000000"/>
                </a:solidFill>
                <a:ea typeface="Calibri"/>
                <a:cs typeface="Times New Roman"/>
              </a:rPr>
              <a:t>. Ребенок старается повторить все за взрослым.</a:t>
            </a:r>
            <a:br>
              <a:rPr lang="ru-RU" sz="22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200" i="1" dirty="0">
                <a:solidFill>
                  <a:srgbClr val="000000"/>
                </a:solidFill>
                <a:ea typeface="Calibri"/>
                <a:cs typeface="Times New Roman"/>
              </a:rPr>
              <a:t>Мы на карусели сели, завертелись карусели,</a:t>
            </a:r>
            <a:br>
              <a:rPr lang="ru-RU" sz="22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200" dirty="0">
                <a:solidFill>
                  <a:srgbClr val="000000"/>
                </a:solidFill>
                <a:ea typeface="Calibri"/>
                <a:cs typeface="Times New Roman"/>
              </a:rPr>
              <a:t>(Идем шагом по кругу.)</a:t>
            </a:r>
            <a:br>
              <a:rPr lang="ru-RU" sz="22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200" i="1" dirty="0">
                <a:solidFill>
                  <a:srgbClr val="000000"/>
                </a:solidFill>
                <a:ea typeface="Calibri"/>
                <a:cs typeface="Times New Roman"/>
              </a:rPr>
              <a:t>А потом, потом, потом все бегом, бегом, бегом.</a:t>
            </a:r>
            <a:br>
              <a:rPr lang="ru-RU" sz="22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200" dirty="0">
                <a:solidFill>
                  <a:srgbClr val="000000"/>
                </a:solidFill>
                <a:ea typeface="Calibri"/>
                <a:cs typeface="Times New Roman"/>
              </a:rPr>
              <a:t>(Шаг переходит в бег.)</a:t>
            </a:r>
            <a:br>
              <a:rPr lang="ru-RU" sz="22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200" i="1" dirty="0">
                <a:solidFill>
                  <a:srgbClr val="000000"/>
                </a:solidFill>
                <a:ea typeface="Calibri"/>
                <a:cs typeface="Times New Roman"/>
              </a:rPr>
              <a:t>Тише, тише, не спешите, карусель остановите.</a:t>
            </a:r>
            <a:br>
              <a:rPr lang="ru-RU" sz="22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200" dirty="0">
                <a:solidFill>
                  <a:srgbClr val="000000"/>
                </a:solidFill>
                <a:ea typeface="Calibri"/>
                <a:cs typeface="Times New Roman"/>
              </a:rPr>
              <a:t>(Постепенно бег переходит в шаг.)</a:t>
            </a:r>
            <a:br>
              <a:rPr lang="ru-RU" sz="22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200" i="1" dirty="0">
                <a:solidFill>
                  <a:srgbClr val="000000"/>
                </a:solidFill>
                <a:ea typeface="Calibri"/>
                <a:cs typeface="Times New Roman"/>
              </a:rPr>
              <a:t>Раз, два, три, четыре, пять продолжаем мы играть.</a:t>
            </a:r>
            <a:br>
              <a:rPr lang="ru-RU" sz="22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200" dirty="0">
                <a:solidFill>
                  <a:srgbClr val="000000"/>
                </a:solidFill>
                <a:ea typeface="Calibri"/>
                <a:cs typeface="Times New Roman"/>
              </a:rPr>
              <a:t>(Можно повторить в другую сторону.)</a:t>
            </a:r>
            <a:br>
              <a:rPr lang="ru-RU" sz="2200" dirty="0">
                <a:solidFill>
                  <a:srgbClr val="000000"/>
                </a:solidFill>
                <a:ea typeface="Calibri"/>
                <a:cs typeface="Times New Roman"/>
              </a:rPr>
            </a:br>
            <a:endParaRPr lang="ru-RU" sz="2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3" t="5725" r="10167" b="7713"/>
          <a:stretch/>
        </p:blipFill>
        <p:spPr bwMode="auto">
          <a:xfrm>
            <a:off x="6710139" y="4077072"/>
            <a:ext cx="2428875" cy="263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19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«Пошёл король по лесу»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Цель игры: </a:t>
            </a:r>
            <a:r>
              <a:rPr lang="ru-RU" dirty="0"/>
              <a:t>общая активизация организма, развитие координации, зарядка хорошим настроением. Идеально подходит в качестве переменки между какой-либо деятельностью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Инструкция и ход игры: </a:t>
            </a:r>
            <a:r>
              <a:rPr lang="ru-RU" dirty="0"/>
              <a:t>взрослый, показывая движения, произносит </a:t>
            </a:r>
            <a:r>
              <a:rPr lang="ru-RU" dirty="0" err="1"/>
              <a:t>потешку</a:t>
            </a:r>
            <a:r>
              <a:rPr lang="ru-RU" dirty="0"/>
              <a:t>. Ребенок старается повторить все за взрослым.</a:t>
            </a:r>
            <a:br>
              <a:rPr lang="ru-RU" dirty="0"/>
            </a:br>
            <a:r>
              <a:rPr lang="ru-RU" i="1" dirty="0"/>
              <a:t>Пошел король по лесу, по лесу, по лесу.</a:t>
            </a:r>
            <a:br>
              <a:rPr lang="ru-RU" i="1" dirty="0"/>
            </a:br>
            <a:r>
              <a:rPr lang="ru-RU" i="1" dirty="0"/>
              <a:t>Нашел себе принцессу, принцессу, принцессу.</a:t>
            </a:r>
            <a:br>
              <a:rPr lang="ru-RU" i="1" dirty="0"/>
            </a:br>
            <a:r>
              <a:rPr lang="ru-RU" dirty="0"/>
              <a:t>(Шагаем по кругу, высоко поднимая колени.)</a:t>
            </a:r>
            <a:br>
              <a:rPr lang="ru-RU" dirty="0"/>
            </a:br>
            <a:r>
              <a:rPr lang="ru-RU" i="1" dirty="0"/>
              <a:t>Давай с тобой попрыгаем, попрыгаем, попрыгаем.</a:t>
            </a:r>
            <a:br>
              <a:rPr lang="ru-RU" i="1" dirty="0"/>
            </a:br>
            <a:r>
              <a:rPr lang="ru-RU" dirty="0"/>
              <a:t>(Остановились и прыгаем.)</a:t>
            </a:r>
            <a:br>
              <a:rPr lang="ru-RU" dirty="0"/>
            </a:br>
            <a:r>
              <a:rPr lang="ru-RU" i="1" dirty="0"/>
              <a:t>И ножками подрыгаем, подрыгаем, подрыгаем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(Остановились и трясем каждой ногой по очереди.)</a:t>
            </a:r>
            <a:br>
              <a:rPr lang="ru-RU" dirty="0"/>
            </a:br>
            <a:r>
              <a:rPr lang="ru-RU" i="1" dirty="0"/>
              <a:t>И ручками похлопаем, похлопаем, похлопаем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(Хлопаем в ладоши.)</a:t>
            </a:r>
            <a:br>
              <a:rPr lang="ru-RU" dirty="0"/>
            </a:br>
            <a:r>
              <a:rPr lang="ru-RU" i="1" dirty="0"/>
              <a:t>И ножками потопаем, потопаем, потопаем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(Топаем ногами.)</a:t>
            </a:r>
            <a:br>
              <a:rPr lang="ru-RU" dirty="0"/>
            </a:br>
            <a:r>
              <a:rPr lang="ru-RU" i="1" dirty="0"/>
              <a:t>Головкой покачаем, покачаем, покачаем.</a:t>
            </a:r>
            <a:br>
              <a:rPr lang="ru-RU" i="1" dirty="0"/>
            </a:br>
            <a:r>
              <a:rPr lang="ru-RU" dirty="0"/>
              <a:t>(Качаем головой.)</a:t>
            </a:r>
            <a:br>
              <a:rPr lang="ru-RU" dirty="0"/>
            </a:br>
            <a:r>
              <a:rPr lang="ru-RU" i="1" dirty="0"/>
              <a:t>И работать начинаем.</a:t>
            </a:r>
            <a:br>
              <a:rPr lang="ru-RU" i="1" dirty="0"/>
            </a:br>
            <a:endParaRPr lang="ru-RU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0" t="5412" r="12041" b="5061"/>
          <a:stretch/>
        </p:blipFill>
        <p:spPr bwMode="auto">
          <a:xfrm>
            <a:off x="6436804" y="2780928"/>
            <a:ext cx="2696108" cy="384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4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«Сороконожка»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517632" cy="48860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0000"/>
                </a:solidFill>
                <a:ea typeface="Calibri"/>
                <a:cs typeface="Times New Roman"/>
              </a:rPr>
              <a:t>Инструкция </a:t>
            </a:r>
            <a:r>
              <a:rPr lang="ru-RU" b="1" dirty="0">
                <a:solidFill>
                  <a:srgbClr val="000000"/>
                </a:solidFill>
                <a:ea typeface="Calibri"/>
                <a:cs typeface="Times New Roman"/>
              </a:rPr>
              <a:t>и ход игры: </a:t>
            </a:r>
            <a:r>
              <a:rPr lang="ru-RU" dirty="0">
                <a:solidFill>
                  <a:srgbClr val="000000"/>
                </a:solidFill>
                <a:ea typeface="Calibri"/>
                <a:cs typeface="Times New Roman"/>
              </a:rPr>
              <a:t>групповая игра. Дети становятся друг за другом и повторяют действия по тексту.</a:t>
            </a:r>
            <a:br>
              <a:rPr lang="ru-RU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i="1" dirty="0">
                <a:solidFill>
                  <a:srgbClr val="000000"/>
                </a:solidFill>
                <a:ea typeface="Calibri"/>
                <a:cs typeface="Times New Roman"/>
              </a:rPr>
              <a:t>Сороконожка хорошо бежит,</a:t>
            </a:r>
            <a:br>
              <a:rPr lang="ru-RU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i="1" dirty="0">
                <a:solidFill>
                  <a:srgbClr val="000000"/>
                </a:solidFill>
                <a:ea typeface="Calibri"/>
                <a:cs typeface="Times New Roman"/>
              </a:rPr>
              <a:t>Топает ногами так, что пол дрожит.</a:t>
            </a:r>
            <a:br>
              <a:rPr lang="ru-RU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i="1" dirty="0">
                <a:solidFill>
                  <a:srgbClr val="000000"/>
                </a:solidFill>
                <a:ea typeface="Calibri"/>
                <a:cs typeface="Times New Roman"/>
              </a:rPr>
              <a:t>Даже если ножки целый день бегут,</a:t>
            </a:r>
            <a:br>
              <a:rPr lang="ru-RU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i="1" dirty="0">
                <a:solidFill>
                  <a:srgbClr val="000000"/>
                </a:solidFill>
                <a:ea typeface="Calibri"/>
                <a:cs typeface="Times New Roman"/>
              </a:rPr>
              <a:t>Не устают, не устают.</a:t>
            </a:r>
            <a:br>
              <a:rPr lang="ru-RU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i="1" dirty="0">
                <a:solidFill>
                  <a:srgbClr val="000000"/>
                </a:solidFill>
                <a:ea typeface="Calibri"/>
                <a:cs typeface="Times New Roman"/>
              </a:rPr>
              <a:t>Тот, кто шел последним, тот бежит вперед</a:t>
            </a:r>
            <a:br>
              <a:rPr lang="ru-RU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i="1" dirty="0">
                <a:solidFill>
                  <a:srgbClr val="000000"/>
                </a:solidFill>
                <a:ea typeface="Calibri"/>
                <a:cs typeface="Times New Roman"/>
              </a:rPr>
              <a:t>И самым первым в голове встает.</a:t>
            </a:r>
            <a:br>
              <a:rPr lang="ru-RU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i="1" dirty="0">
                <a:solidFill>
                  <a:srgbClr val="000000"/>
                </a:solidFill>
                <a:ea typeface="Calibri"/>
                <a:cs typeface="Times New Roman"/>
              </a:rPr>
              <a:t>Сороконожка хорошо бежит...</a:t>
            </a:r>
            <a:br>
              <a:rPr lang="ru-RU" i="1" dirty="0">
                <a:solidFill>
                  <a:srgbClr val="000000"/>
                </a:solidFill>
                <a:ea typeface="Calibri"/>
                <a:cs typeface="Times New Roman"/>
              </a:rPr>
            </a:br>
            <a:endParaRPr lang="ru-RU" i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t="5605" r="19464" b="8031"/>
          <a:stretch/>
        </p:blipFill>
        <p:spPr bwMode="auto">
          <a:xfrm>
            <a:off x="6012160" y="4581128"/>
            <a:ext cx="2993132" cy="208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«Мартышки»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579296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Инструкция </a:t>
            </a:r>
            <a:r>
              <a:rPr lang="ru-RU" b="1" dirty="0"/>
              <a:t>и ход игры: </a:t>
            </a:r>
            <a:r>
              <a:rPr lang="ru-RU" dirty="0"/>
              <a:t>взрослый говорит четверостишия, дети повторяют действия по тексту.</a:t>
            </a:r>
            <a:br>
              <a:rPr lang="ru-RU" dirty="0"/>
            </a:br>
            <a:r>
              <a:rPr lang="ru-RU" i="1" dirty="0"/>
              <a:t>Мы веселые мартышки.</a:t>
            </a:r>
            <a:br>
              <a:rPr lang="ru-RU" i="1" dirty="0"/>
            </a:br>
            <a:r>
              <a:rPr lang="ru-RU" i="1" dirty="0"/>
              <a:t>Мы играем громко слишком.</a:t>
            </a:r>
            <a:br>
              <a:rPr lang="ru-RU" i="1" dirty="0"/>
            </a:br>
            <a:r>
              <a:rPr lang="ru-RU" i="1" dirty="0"/>
              <a:t>Мы в ладоши хлопаем,</a:t>
            </a:r>
            <a:br>
              <a:rPr lang="ru-RU" i="1" dirty="0"/>
            </a:br>
            <a:r>
              <a:rPr lang="ru-RU" i="1" dirty="0"/>
              <a:t>Мы ногами топаем,</a:t>
            </a:r>
            <a:br>
              <a:rPr lang="ru-RU" i="1" dirty="0"/>
            </a:br>
            <a:r>
              <a:rPr lang="ru-RU" i="1" dirty="0"/>
              <a:t>Надуваем щечки,</a:t>
            </a:r>
            <a:br>
              <a:rPr lang="ru-RU" i="1" dirty="0"/>
            </a:br>
            <a:r>
              <a:rPr lang="ru-RU" i="1" dirty="0"/>
              <a:t>Скачем на носочках.</a:t>
            </a:r>
            <a:br>
              <a:rPr lang="ru-RU" i="1" dirty="0"/>
            </a:br>
            <a:r>
              <a:rPr lang="ru-RU" i="1" dirty="0"/>
              <a:t>И друг другу даже</a:t>
            </a:r>
            <a:br>
              <a:rPr lang="ru-RU" i="1" dirty="0"/>
            </a:br>
            <a:r>
              <a:rPr lang="ru-RU" i="1" dirty="0"/>
              <a:t>Язычки покажем.</a:t>
            </a:r>
            <a:br>
              <a:rPr lang="ru-RU" i="1" dirty="0"/>
            </a:br>
            <a:r>
              <a:rPr lang="ru-RU" i="1" dirty="0"/>
              <a:t>Дружно прыгнем к потолку,</a:t>
            </a:r>
            <a:br>
              <a:rPr lang="ru-RU" i="1" dirty="0"/>
            </a:br>
            <a:r>
              <a:rPr lang="ru-RU" i="1" dirty="0"/>
              <a:t>Пальчик поднесем к виску,</a:t>
            </a:r>
            <a:br>
              <a:rPr lang="ru-RU" i="1" dirty="0"/>
            </a:br>
            <a:r>
              <a:rPr lang="ru-RU" i="1" dirty="0"/>
              <a:t>Оттопырим ушки,</a:t>
            </a:r>
            <a:br>
              <a:rPr lang="ru-RU" i="1" dirty="0"/>
            </a:br>
            <a:r>
              <a:rPr lang="ru-RU" i="1" dirty="0"/>
              <a:t>Хвостик на макушке,</a:t>
            </a:r>
            <a:br>
              <a:rPr lang="ru-RU" i="1" dirty="0"/>
            </a:br>
            <a:r>
              <a:rPr lang="ru-RU" i="1" dirty="0"/>
              <a:t>Шире рот откроем,</a:t>
            </a:r>
            <a:br>
              <a:rPr lang="ru-RU" i="1" dirty="0"/>
            </a:br>
            <a:r>
              <a:rPr lang="ru-RU" i="1" dirty="0"/>
              <a:t>Все гримасы строим.</a:t>
            </a:r>
            <a:br>
              <a:rPr lang="ru-RU" i="1" dirty="0"/>
            </a:br>
            <a:r>
              <a:rPr lang="ru-RU" i="1" dirty="0"/>
              <a:t>Как скажу я цифру «три» –</a:t>
            </a:r>
            <a:br>
              <a:rPr lang="ru-RU" i="1" dirty="0"/>
            </a:br>
            <a:r>
              <a:rPr lang="ru-RU" i="1" dirty="0"/>
              <a:t>Все с гримасами замри!</a:t>
            </a:r>
            <a:br>
              <a:rPr lang="ru-RU" i="1" dirty="0"/>
            </a:br>
            <a:endParaRPr lang="ru-RU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36912"/>
            <a:ext cx="40957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2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s://avatars.mds.yandex.net/get-pdb/1539962/5ae31c90-bdf5-4d78-a619-0800d1d41382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662473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1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Крупная </a:t>
            </a:r>
            <a:r>
              <a:rPr lang="ru-RU" sz="1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моторика ребенка 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это развитие и совершенствование произвольных движений, 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любые физические 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упражнения.</a:t>
            </a:r>
            <a:b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Крупная 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моторика также способствует лучшему освоению навыков мелкой моторики.</a:t>
            </a:r>
            <a:b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Навыки 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крупной моторики включают в себя выполнение таких действий, как переворачивание, наклоны, ходьба, ползание, бег, прыжки и тому подобные. 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Ранний возраст имеет особое значение в жизни ребенка.</a:t>
            </a:r>
            <a:b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Особенности детей 1-2 года 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жизни: Ежемесячная 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прибавка в весе составляет 200-250 г, а в росте - 1 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см. Продолжается 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совершенствование строения и функций внутренних органов, костной, мышечной и центральной нервной 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системы. Повышается 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работоспособность нервных клеток. Длительность каждого периода активного бодрствования у детей до полутора лет составляет 3-4 часа, у детей двух лет - 4–5,5 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часа. На 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развитие основных движений ребенка частично влияют пропорции его тела: короткие ноги, длинное туловище, большая голова. Малыш до полутора лет часто падает при ходьбе, не всегда может вовремя остановиться, обойти 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препятствие. Несовершенна 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осанка. Вследствие недостаточного развития мышечной системы ребенку трудно долго выполнять однотипные движения, например, ходить с мамой «только за ручку». Для детей второго года жизни характерна высокая двигательная активность.</a:t>
            </a:r>
            <a:b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Постепенно совершенствуется ходьба. Дети учатся свободно передвигаться на прогулке: они взбираются на бугорки, ходят по траве, перешагивают через небольшие препятствия, например, палку, лежащую на 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земле. Исчезает 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шаркающая походка.</a:t>
            </a:r>
            <a:b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подвижных играх и на музыкальных занятиях дети выполняют боковые шаги, медленно кружатся на 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месте. В 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начале второго года дети много и охотно лазают: взбираются на горку, на диванчики, а позже (приставным шагом) и на шведскую 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стенку, а 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также перелезают через бревно, подлезают под скамейку, пролезают через обруч. После полутора лет у малышей кроме основных развиваются 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подражательные </a:t>
            </a: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движения (мишке, зайчику).</a:t>
            </a:r>
            <a:b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простых подвижных играх и плясках дети привыкают координировать свои движения и действия друг с другом.</a:t>
            </a:r>
            <a:b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 детей от 2 до 3 лет особенности не выражены</a:t>
            </a:r>
            <a: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br>
              <a:rPr lang="ru-RU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74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«Котенок»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rgbClr val="000000"/>
                </a:solidFill>
                <a:ea typeface="Calibri"/>
                <a:cs typeface="Times New Roman"/>
              </a:rPr>
              <a:t>Инструкция и ход игры: </a:t>
            </a:r>
            <a:r>
              <a:rPr lang="ru-RU" sz="2600" dirty="0">
                <a:solidFill>
                  <a:srgbClr val="000000"/>
                </a:solidFill>
                <a:ea typeface="Calibri"/>
                <a:cs typeface="Times New Roman"/>
              </a:rPr>
              <a:t>взрослый говорит четверостишия, ребенок повторяет действия по тексту.</a:t>
            </a:r>
            <a:br>
              <a:rPr lang="ru-RU" sz="26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Если что-то с места сдвинется,</a:t>
            </a:r>
            <a:b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На него котенок кинется.</a:t>
            </a:r>
            <a:b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Если что-нибудь покатится,</a:t>
            </a:r>
            <a:b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За него котенок схватится.</a:t>
            </a:r>
            <a:b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Прыг-скок, цап-царап!</a:t>
            </a:r>
            <a:b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Не уйдешь от наших лап. </a:t>
            </a:r>
            <a:endParaRPr lang="ru-RU" sz="2600" i="1" dirty="0"/>
          </a:p>
        </p:txBody>
      </p:sp>
      <p:pic>
        <p:nvPicPr>
          <p:cNvPr id="3074" name="Picture 2" descr="https://im0-tub-ru.yandex.net/i?id=f6b83cce39df424e524f075dd722bafd-l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2" t="11415" r="4129" b="5690"/>
          <a:stretch/>
        </p:blipFill>
        <p:spPr bwMode="auto">
          <a:xfrm>
            <a:off x="5868144" y="3284984"/>
            <a:ext cx="2987824" cy="326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5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«Птички»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579296" cy="4886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 smtClean="0"/>
              <a:t>Инструкция </a:t>
            </a:r>
            <a:r>
              <a:rPr lang="ru-RU" sz="2600" b="1" dirty="0"/>
              <a:t>и ход игры: </a:t>
            </a:r>
            <a:r>
              <a:rPr lang="ru-RU" sz="2600" dirty="0"/>
              <a:t>взрослый говорит четверостишия, дети повторяют действия по тексту.</a:t>
            </a:r>
            <a:br>
              <a:rPr lang="ru-RU" sz="2600" dirty="0"/>
            </a:br>
            <a:r>
              <a:rPr lang="ru-RU" sz="2600" i="1" dirty="0"/>
              <a:t>Прилетели птички, птички-невелички.</a:t>
            </a:r>
            <a:br>
              <a:rPr lang="ru-RU" sz="2600" i="1" dirty="0"/>
            </a:br>
            <a:r>
              <a:rPr lang="ru-RU" sz="2600" i="1" dirty="0"/>
              <a:t>Все летали и летали, крыльями махали.</a:t>
            </a:r>
            <a:br>
              <a:rPr lang="ru-RU" sz="2600" i="1" dirty="0"/>
            </a:br>
            <a:r>
              <a:rPr lang="ru-RU" sz="2600" i="1" dirty="0"/>
              <a:t>Перышки почистим, чтобы было чисто.</a:t>
            </a:r>
            <a:br>
              <a:rPr lang="ru-RU" sz="2600" i="1" dirty="0"/>
            </a:br>
            <a:r>
              <a:rPr lang="ru-RU" sz="2600" i="1" dirty="0"/>
              <a:t>Вот так и вот так, чтобы было чисто.</a:t>
            </a:r>
            <a:br>
              <a:rPr lang="ru-RU" sz="2600" i="1" dirty="0"/>
            </a:br>
            <a:r>
              <a:rPr lang="ru-RU" sz="2600" i="1" dirty="0"/>
              <a:t>На дорожку сели, зернышек поели.</a:t>
            </a:r>
            <a:br>
              <a:rPr lang="ru-RU" sz="2600" i="1" dirty="0"/>
            </a:br>
            <a:r>
              <a:rPr lang="ru-RU" sz="2600" i="1" dirty="0" err="1"/>
              <a:t>Клю-клю-клю</a:t>
            </a:r>
            <a:r>
              <a:rPr lang="ru-RU" sz="2600" i="1" dirty="0"/>
              <a:t>, </a:t>
            </a:r>
            <a:r>
              <a:rPr lang="ru-RU" sz="2600" i="1" dirty="0" err="1"/>
              <a:t>клю-клю-клю</a:t>
            </a:r>
            <a:r>
              <a:rPr lang="ru-RU" sz="2600" i="1" dirty="0"/>
              <a:t>,</a:t>
            </a:r>
            <a:br>
              <a:rPr lang="ru-RU" sz="2600" i="1" dirty="0"/>
            </a:br>
            <a:r>
              <a:rPr lang="ru-RU" sz="2600" i="1" dirty="0"/>
              <a:t>Как я зернышки люблю!</a:t>
            </a:r>
            <a:br>
              <a:rPr lang="ru-RU" sz="2600" i="1" dirty="0"/>
            </a:br>
            <a:endParaRPr lang="ru-RU" sz="26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21088"/>
            <a:ext cx="315638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2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«Удав»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 smtClean="0"/>
              <a:t>Цель </a:t>
            </a:r>
            <a:r>
              <a:rPr lang="ru-RU" sz="2600" b="1" dirty="0"/>
              <a:t>игры: </a:t>
            </a:r>
            <a:r>
              <a:rPr lang="ru-RU" sz="2600" dirty="0"/>
              <a:t>активизация организма, разогревание суставов, развитие гибкости и пластичности у ребенка, обучение координации движений</a:t>
            </a:r>
            <a:r>
              <a:rPr lang="ru-RU" dirty="0"/>
              <a:t>.</a:t>
            </a:r>
            <a:endParaRPr lang="ru-RU" dirty="0" smtClean="0"/>
          </a:p>
          <a:p>
            <a:pPr marL="0" indent="0">
              <a:buNone/>
            </a:pPr>
            <a:r>
              <a:rPr lang="ru-RU" sz="2600" b="1" dirty="0" smtClean="0"/>
              <a:t>Инструкция </a:t>
            </a:r>
            <a:r>
              <a:rPr lang="ru-RU" sz="2600" b="1" dirty="0"/>
              <a:t>и ход игры: </a:t>
            </a:r>
            <a:r>
              <a:rPr lang="ru-RU" sz="2600" dirty="0"/>
              <a:t>выполняется в положении лежа на животе, руки согнуты в локтях вдоль туловища.</a:t>
            </a:r>
          </a:p>
          <a:p>
            <a:pPr marL="0" indent="0">
              <a:buNone/>
            </a:pPr>
            <a:r>
              <a:rPr lang="ru-RU" sz="2600" i="1" dirty="0"/>
              <a:t>Удав поднимает голову – приподнимаемся на предплечьях и смотрим вперед так, чтобы живот касался пола, а локти не отрывались.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9" t="4738" r="8467" b="3153"/>
          <a:stretch/>
        </p:blipFill>
        <p:spPr bwMode="auto">
          <a:xfrm>
            <a:off x="6732240" y="4647395"/>
            <a:ext cx="2411760" cy="221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55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«Рыбка»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579296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 smtClean="0"/>
              <a:t>Цель </a:t>
            </a:r>
            <a:r>
              <a:rPr lang="ru-RU" sz="2600" b="1" dirty="0"/>
              <a:t>игры: </a:t>
            </a:r>
            <a:r>
              <a:rPr lang="ru-RU" sz="2600" dirty="0"/>
              <a:t>укрепление мышечного корсета, формирование осанки, активизация организма</a:t>
            </a:r>
            <a:r>
              <a:rPr lang="ru-RU" sz="2600" dirty="0" smtClean="0"/>
              <a:t>.</a:t>
            </a:r>
          </a:p>
          <a:p>
            <a:pPr marL="0" indent="0">
              <a:buNone/>
            </a:pPr>
            <a:r>
              <a:rPr lang="ru-RU" sz="2600" b="1" dirty="0" smtClean="0"/>
              <a:t>Инструкция </a:t>
            </a:r>
            <a:r>
              <a:rPr lang="ru-RU" sz="2600" b="1" dirty="0"/>
              <a:t>и ход игры: </a:t>
            </a:r>
            <a:r>
              <a:rPr lang="ru-RU" sz="2600" dirty="0"/>
              <a:t>выполняется в положении лежа на животе, стараемся оторвать руки и ноги от пола.</a:t>
            </a:r>
            <a:br>
              <a:rPr lang="ru-RU" sz="2600" dirty="0"/>
            </a:br>
            <a:r>
              <a:rPr lang="ru-RU" sz="2600" i="1" dirty="0"/>
              <a:t>Рыбка показала хвостик</a:t>
            </a:r>
            <a:r>
              <a:rPr lang="ru-RU" sz="2600" dirty="0"/>
              <a:t> (отрываем одни ноги).</a:t>
            </a:r>
            <a:br>
              <a:rPr lang="ru-RU" sz="2600" dirty="0"/>
            </a:br>
            <a:r>
              <a:rPr lang="ru-RU" sz="2600" i="1" dirty="0"/>
              <a:t>Рыбка показала плавник </a:t>
            </a:r>
            <a:r>
              <a:rPr lang="ru-RU" sz="2600" dirty="0"/>
              <a:t>(поднимаем одни руки).</a:t>
            </a:r>
            <a:br>
              <a:rPr lang="ru-RU" sz="2600" dirty="0"/>
            </a:br>
            <a:endParaRPr lang="ru-RU" sz="2600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3127480" cy="239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4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«Хомячок»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579296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rgbClr val="000000"/>
                </a:solidFill>
                <a:ea typeface="Calibri"/>
                <a:cs typeface="Times New Roman"/>
              </a:rPr>
              <a:t>Инструкция </a:t>
            </a:r>
            <a:r>
              <a:rPr lang="ru-RU" sz="2600" b="1" dirty="0">
                <a:solidFill>
                  <a:srgbClr val="000000"/>
                </a:solidFill>
                <a:ea typeface="Calibri"/>
                <a:cs typeface="Times New Roman"/>
              </a:rPr>
              <a:t>и ход игры: </a:t>
            </a:r>
            <a:r>
              <a:rPr lang="ru-RU" sz="2600" dirty="0">
                <a:solidFill>
                  <a:srgbClr val="000000"/>
                </a:solidFill>
                <a:ea typeface="Calibri"/>
                <a:cs typeface="Times New Roman"/>
              </a:rPr>
              <a:t>взрослый говорит четверостишия, дети повторяют действия по тексту.</a:t>
            </a:r>
            <a:br>
              <a:rPr lang="ru-RU" sz="2600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 err="1">
                <a:solidFill>
                  <a:srgbClr val="000000"/>
                </a:solidFill>
                <a:ea typeface="Calibri"/>
                <a:cs typeface="Times New Roman"/>
              </a:rPr>
              <a:t>Хомка</a:t>
            </a: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, </a:t>
            </a:r>
            <a:r>
              <a:rPr lang="ru-RU" sz="2600" i="1" dirty="0" err="1">
                <a:solidFill>
                  <a:srgbClr val="000000"/>
                </a:solidFill>
                <a:ea typeface="Calibri"/>
                <a:cs typeface="Times New Roman"/>
              </a:rPr>
              <a:t>хомка</a:t>
            </a: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, хомячок,</a:t>
            </a:r>
            <a:b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 err="1">
                <a:solidFill>
                  <a:srgbClr val="000000"/>
                </a:solidFill>
                <a:ea typeface="Calibri"/>
                <a:cs typeface="Times New Roman"/>
              </a:rPr>
              <a:t>Хома</a:t>
            </a: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 – толстенький бочок,</a:t>
            </a:r>
            <a:b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 err="1">
                <a:solidFill>
                  <a:srgbClr val="000000"/>
                </a:solidFill>
                <a:ea typeface="Calibri"/>
                <a:cs typeface="Times New Roman"/>
              </a:rPr>
              <a:t>Хома</a:t>
            </a: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 рано встает,</a:t>
            </a:r>
            <a:b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Щечки моет, шейку трет.</a:t>
            </a:r>
            <a:b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Подметает </a:t>
            </a:r>
            <a:r>
              <a:rPr lang="ru-RU" sz="2600" i="1" dirty="0" err="1">
                <a:solidFill>
                  <a:srgbClr val="000000"/>
                </a:solidFill>
                <a:ea typeface="Calibri"/>
                <a:cs typeface="Times New Roman"/>
              </a:rPr>
              <a:t>хомка</a:t>
            </a: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 хатку</a:t>
            </a:r>
            <a:b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И выходит на зарядку.</a:t>
            </a:r>
            <a:b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Раз, два, три, четыре, пять,</a:t>
            </a:r>
            <a:b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 err="1" smtClean="0">
                <a:solidFill>
                  <a:srgbClr val="000000"/>
                </a:solidFill>
                <a:ea typeface="Calibri"/>
                <a:cs typeface="Times New Roman"/>
              </a:rPr>
              <a:t>Хомка</a:t>
            </a:r>
            <a:r>
              <a:rPr lang="ru-RU" sz="2600" i="1" dirty="0" smtClean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сильным хочет стать.</a:t>
            </a:r>
            <a:b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Лапками похлопает,</a:t>
            </a:r>
            <a:b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Ножками потопает,</a:t>
            </a:r>
            <a:b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Крепко свой бочок потрет</a:t>
            </a:r>
            <a:b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2600" i="1" dirty="0">
                <a:solidFill>
                  <a:srgbClr val="000000"/>
                </a:solidFill>
                <a:ea typeface="Calibri"/>
                <a:cs typeface="Times New Roman"/>
              </a:rPr>
              <a:t>И опять гулять пойдет</a:t>
            </a:r>
            <a:endParaRPr lang="ru-RU" sz="2600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19" y="3140968"/>
            <a:ext cx="3485381" cy="348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2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«На ковре котята спят»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579296" cy="554461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700" b="1" dirty="0" smtClean="0"/>
              <a:t>Цель </a:t>
            </a:r>
            <a:r>
              <a:rPr lang="ru-RU" sz="4700" b="1" dirty="0"/>
              <a:t>игры: </a:t>
            </a:r>
            <a:r>
              <a:rPr lang="ru-RU" sz="4700" dirty="0"/>
              <a:t>общая активизация организма, развитие координации, отработка навыков регуляции и переключения, поднятие настроения</a:t>
            </a:r>
            <a:r>
              <a:rPr lang="ru-RU" sz="4700" dirty="0" smtClean="0"/>
              <a:t>.</a:t>
            </a:r>
            <a:endParaRPr lang="ru-RU" sz="4700" dirty="0"/>
          </a:p>
          <a:p>
            <a:pPr marL="0" indent="0">
              <a:buNone/>
            </a:pPr>
            <a:r>
              <a:rPr lang="ru-RU" sz="4700" b="1" dirty="0" smtClean="0"/>
              <a:t>Инструкция </a:t>
            </a:r>
            <a:r>
              <a:rPr lang="ru-RU" sz="4700" b="1" dirty="0"/>
              <a:t>и ход игры: </a:t>
            </a:r>
            <a:r>
              <a:rPr lang="ru-RU" sz="4700" dirty="0"/>
              <a:t>взрослый говорит:</a:t>
            </a:r>
            <a:br>
              <a:rPr lang="ru-RU" sz="4700" dirty="0"/>
            </a:br>
            <a:r>
              <a:rPr lang="ru-RU" sz="4700" i="1" dirty="0"/>
              <a:t>«Давайте поиграем в котят.</a:t>
            </a:r>
            <a:br>
              <a:rPr lang="ru-RU" sz="4700" i="1" dirty="0"/>
            </a:br>
            <a:r>
              <a:rPr lang="ru-RU" sz="4700" i="1" dirty="0"/>
              <a:t>Наши котята спят.</a:t>
            </a:r>
            <a:br>
              <a:rPr lang="ru-RU" sz="4700" i="1" dirty="0"/>
            </a:br>
            <a:r>
              <a:rPr lang="ru-RU" sz="4700" i="1" dirty="0"/>
              <a:t>Ложитесь на коврик и закрывайте глазки</a:t>
            </a:r>
            <a:r>
              <a:rPr lang="ru-RU" sz="4700" i="1" dirty="0" smtClean="0"/>
              <a:t>, </a:t>
            </a:r>
            <a:r>
              <a:rPr lang="ru-RU" sz="4700" i="1" dirty="0"/>
              <a:t>а я вам песенку спою:</a:t>
            </a:r>
            <a:br>
              <a:rPr lang="ru-RU" sz="4700" i="1" dirty="0"/>
            </a:br>
            <a:r>
              <a:rPr lang="ru-RU" sz="4700" i="1" dirty="0"/>
              <a:t>На ковре котята спят мяу-мяу,</a:t>
            </a:r>
            <a:br>
              <a:rPr lang="ru-RU" sz="4700" i="1" dirty="0"/>
            </a:br>
            <a:r>
              <a:rPr lang="ru-RU" sz="4700" i="1" dirty="0"/>
              <a:t>Просыпаться не хотят мяу-мяу.</a:t>
            </a:r>
            <a:br>
              <a:rPr lang="ru-RU" sz="4700" i="1" dirty="0"/>
            </a:br>
            <a:r>
              <a:rPr lang="ru-RU" sz="4700" dirty="0"/>
              <a:t>(Дети ложатся на ковер.)</a:t>
            </a:r>
            <a:br>
              <a:rPr lang="ru-RU" sz="4700" dirty="0"/>
            </a:br>
            <a:r>
              <a:rPr lang="ru-RU" sz="4700" i="1" dirty="0"/>
              <a:t>Вдруг бежит сюда лиса,</a:t>
            </a:r>
            <a:br>
              <a:rPr lang="ru-RU" sz="4700" i="1" dirty="0"/>
            </a:br>
            <a:r>
              <a:rPr lang="ru-RU" sz="4700" i="1" dirty="0"/>
              <a:t>Разбегайтесь кто куда».</a:t>
            </a:r>
            <a:br>
              <a:rPr lang="ru-RU" sz="4700" i="1" dirty="0"/>
            </a:br>
            <a:r>
              <a:rPr lang="ru-RU" sz="4700" dirty="0"/>
              <a:t>(Дети быстро поднимаются и </a:t>
            </a:r>
            <a:endParaRPr lang="ru-RU" sz="4700" dirty="0" smtClean="0"/>
          </a:p>
          <a:p>
            <a:pPr marL="0" indent="0">
              <a:buNone/>
            </a:pPr>
            <a:r>
              <a:rPr lang="ru-RU" sz="4700" dirty="0" smtClean="0"/>
              <a:t>разбегаются </a:t>
            </a:r>
            <a:r>
              <a:rPr lang="ru-RU" sz="4700" dirty="0"/>
              <a:t>в разные стороны, </a:t>
            </a:r>
            <a:endParaRPr lang="ru-RU" sz="4700" dirty="0" smtClean="0"/>
          </a:p>
          <a:p>
            <a:pPr marL="0" indent="0">
              <a:buNone/>
            </a:pPr>
            <a:r>
              <a:rPr lang="ru-RU" sz="4700" dirty="0" smtClean="0"/>
              <a:t>стараются </a:t>
            </a:r>
            <a:r>
              <a:rPr lang="ru-RU" sz="4700" dirty="0"/>
              <a:t>спрятаться от лисы.)</a:t>
            </a:r>
            <a:br>
              <a:rPr lang="ru-RU" sz="4700" dirty="0"/>
            </a:br>
            <a:r>
              <a:rPr lang="ru-RU" sz="4700" dirty="0"/>
              <a:t>Здесь можно использовать </a:t>
            </a:r>
            <a:r>
              <a:rPr lang="ru-RU" sz="4700" dirty="0" smtClean="0"/>
              <a:t>куклу-лису.</a:t>
            </a:r>
          </a:p>
          <a:p>
            <a:pPr marL="0" indent="0">
              <a:buNone/>
            </a:pPr>
            <a:r>
              <a:rPr lang="ru-RU" sz="4700" dirty="0" smtClean="0"/>
              <a:t>Кого </a:t>
            </a:r>
            <a:r>
              <a:rPr lang="ru-RU" sz="4700" dirty="0"/>
              <a:t>лиса поймает, тот садится и отдыхает.</a:t>
            </a:r>
            <a:br>
              <a:rPr lang="ru-RU" sz="47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5" t="8501" r="3876" b="6667"/>
          <a:stretch/>
        </p:blipFill>
        <p:spPr bwMode="auto">
          <a:xfrm>
            <a:off x="5580112" y="3645024"/>
            <a:ext cx="3448422" cy="310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5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err="1" smtClean="0">
                <a:solidFill>
                  <a:srgbClr val="C00000"/>
                </a:solidFill>
              </a:rPr>
              <a:t>Топотушки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Цель игры:</a:t>
            </a:r>
            <a:r>
              <a:rPr lang="ru-RU" sz="1800" dirty="0"/>
              <a:t> расширение знаний ребенка о собственном теле, общее тонизирование организма</a:t>
            </a:r>
            <a:r>
              <a:rPr lang="ru-RU" sz="1800" dirty="0" smtClean="0"/>
              <a:t>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 smtClean="0"/>
              <a:t>Инструкция </a:t>
            </a:r>
            <a:r>
              <a:rPr lang="ru-RU" sz="1800" b="1" dirty="0"/>
              <a:t>и ход игры: </a:t>
            </a:r>
            <a:r>
              <a:rPr lang="ru-RU" sz="1800" dirty="0"/>
              <a:t>легкими, мягкими движениями ладоней или пальцев родитель или сам ребенок похлопывает себя, начиная с головы до ступней (макушка, затылок, лоб, щеки, шея, плечи, грудная клетка, руки, живот, спина, поясница, таз, ягодицы, бедра, икры, голени, ступни). </a:t>
            </a:r>
          </a:p>
          <a:p>
            <a:pPr marL="0" indent="0">
              <a:buNone/>
            </a:pPr>
            <a:r>
              <a:rPr lang="ru-RU" sz="1800" dirty="0" smtClean="0"/>
              <a:t>В </a:t>
            </a:r>
            <a:r>
              <a:rPr lang="ru-RU" sz="1800" dirty="0"/>
              <a:t>ходе игры можно приговаривать:</a:t>
            </a:r>
            <a:br>
              <a:rPr lang="ru-RU" sz="1800" dirty="0"/>
            </a:br>
            <a:r>
              <a:rPr lang="ru-RU" sz="1800" i="1" dirty="0"/>
              <a:t>Три веселенькие хрюшки</a:t>
            </a:r>
            <a:br>
              <a:rPr lang="ru-RU" sz="1800" i="1" dirty="0"/>
            </a:br>
            <a:r>
              <a:rPr lang="ru-RU" sz="1800" i="1" dirty="0"/>
              <a:t>Надели дружно </a:t>
            </a:r>
            <a:r>
              <a:rPr lang="ru-RU" sz="1800" i="1" dirty="0" err="1"/>
              <a:t>топотушки</a:t>
            </a:r>
            <a:r>
              <a:rPr lang="ru-RU" sz="1800" i="1" dirty="0"/>
              <a:t/>
            </a:r>
            <a:br>
              <a:rPr lang="ru-RU" sz="1800" i="1" dirty="0"/>
            </a:br>
            <a:r>
              <a:rPr lang="ru-RU" sz="1800" i="1" dirty="0"/>
              <a:t>И пошли гулять, гулять,</a:t>
            </a:r>
            <a:br>
              <a:rPr lang="ru-RU" sz="1800" i="1" dirty="0"/>
            </a:br>
            <a:r>
              <a:rPr lang="ru-RU" sz="1800" i="1" dirty="0"/>
              <a:t>Прыгать, топать и скакать.</a:t>
            </a:r>
            <a:br>
              <a:rPr lang="ru-RU" sz="1800" i="1" dirty="0"/>
            </a:br>
            <a:r>
              <a:rPr lang="ru-RU" sz="1800" dirty="0"/>
              <a:t>Параллельно надо называть все части тела, где касается ладошка</a:t>
            </a:r>
            <a:r>
              <a:rPr lang="ru-RU" sz="1800" dirty="0" smtClean="0"/>
              <a:t>. </a:t>
            </a:r>
            <a:r>
              <a:rPr lang="ru-RU" sz="1800" dirty="0"/>
              <a:t>После можно прятать «подарки» для хрюшек на теле ребенка и спрашивать его, куда пойти хрюшкам, чтобы отыскать подарок. Таким образом вы стимулируете ребенка лучше осознавать части своего тела.</a:t>
            </a:r>
          </a:p>
        </p:txBody>
      </p:sp>
    </p:spTree>
    <p:extLst>
      <p:ext uri="{BB962C8B-B14F-4D97-AF65-F5344CB8AC3E}">
        <p14:creationId xmlns:p14="http://schemas.microsoft.com/office/powerpoint/2010/main" val="229085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371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Unicode MS</vt:lpstr>
      <vt:lpstr>Calibri</vt:lpstr>
      <vt:lpstr>Times New Roman</vt:lpstr>
      <vt:lpstr>Тема Office</vt:lpstr>
      <vt:lpstr>Презентация PowerPoint</vt:lpstr>
      <vt:lpstr>   Крупная моторика ребенка - это развитие и совершенствование произвольных движений, любые физические упражнения.      Крупная моторика также способствует лучшему освоению навыков мелкой моторики.      Навыки крупной моторики включают в себя выполнение таких действий, как переворачивание, наклоны, ходьба, ползание, бег, прыжки и тому подобные.  Ранний возраст имеет особое значение в жизни ребенка. Особенности детей 1-2 года жизни: Ежемесячная прибавка в весе составляет 200-250 г, а в росте - 1 см. Продолжается совершенствование строения и функций внутренних органов, костной, мышечной и центральной нервной системы. Повышается работоспособность нервных клеток. Длительность каждого периода активного бодрствования у детей до полутора лет составляет 3-4 часа, у детей двух лет - 4–5,5 часа. На развитие основных движений ребенка частично влияют пропорции его тела: короткие ноги, длинное туловище, большая голова. Малыш до полутора лет часто падает при ходьбе, не всегда может вовремя остановиться, обойти препятствие. Несовершенна и осанка. Вследствие недостаточного развития мышечной системы ребенку трудно долго выполнять однотипные движения, например, ходить с мамой «только за ручку». Для детей второго года жизни характерна высокая двигательная активность. Постепенно совершенствуется ходьба. Дети учатся свободно передвигаться на прогулке: они взбираются на бугорки, ходят по траве, перешагивают через небольшие препятствия, например, палку, лежащую на земле. Исчезает шаркающая походка. В подвижных играх и на музыкальных занятиях дети выполняют боковые шаги, медленно кружатся на месте. В начале второго года дети много и охотно лазают: взбираются на горку, на диванчики, а позже (приставным шагом) и на шведскую стенку, а также перелезают через бревно, подлезают под скамейку, пролезают через обруч. После полутора лет у малышей кроме основных развиваются и подражательные движения (мишке, зайчику). В простых подвижных играх и плясках дети привыкают координировать свои движения и действия друг с другом. У детей от 2 до 3 лет особенности не выражены.   </vt:lpstr>
      <vt:lpstr>«Котенок»</vt:lpstr>
      <vt:lpstr> «Птички»</vt:lpstr>
      <vt:lpstr> «Удав»</vt:lpstr>
      <vt:lpstr>«Рыбка»</vt:lpstr>
      <vt:lpstr>«Хомячок»</vt:lpstr>
      <vt:lpstr>«На ковре котята спят»</vt:lpstr>
      <vt:lpstr>«Топотушки»</vt:lpstr>
      <vt:lpstr>«Большие ноги»</vt:lpstr>
      <vt:lpstr>«Мы на карусели сели»</vt:lpstr>
      <vt:lpstr>«Пошёл король по лесу»</vt:lpstr>
      <vt:lpstr>«Сороконожка»</vt:lpstr>
      <vt:lpstr>«Мартышки»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«Краснояружский детский сад Солнечный»</dc:title>
  <dc:creator>Пользователь</dc:creator>
  <cp:lastModifiedBy>RePack by Diakov</cp:lastModifiedBy>
  <cp:revision>13</cp:revision>
  <dcterms:created xsi:type="dcterms:W3CDTF">2020-10-18T12:29:22Z</dcterms:created>
  <dcterms:modified xsi:type="dcterms:W3CDTF">2022-12-11T13:45:24Z</dcterms:modified>
</cp:coreProperties>
</file>