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8" r:id="rId3"/>
    <p:sldId id="257" r:id="rId4"/>
    <p:sldId id="258" r:id="rId5"/>
    <p:sldId id="259" r:id="rId6"/>
    <p:sldId id="263" r:id="rId7"/>
    <p:sldId id="261" r:id="rId8"/>
    <p:sldId id="262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5" autoAdjust="0"/>
    <p:restoredTop sz="94640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46D8B8-0B70-4F06-9389-D3661B1B88BC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EE9A6-7AE3-491F-B9DE-67E84224627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EE9A6-7AE3-491F-B9DE-67E84224627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EE9A6-7AE3-491F-B9DE-67E84224627C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1068FE-022C-4C24-B2A0-698DEC24C42A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D50EF9-156D-481C-82C7-60C2478064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1068FE-022C-4C24-B2A0-698DEC24C42A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D50EF9-156D-481C-82C7-60C2478064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1068FE-022C-4C24-B2A0-698DEC24C42A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D50EF9-156D-481C-82C7-60C2478064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1068FE-022C-4C24-B2A0-698DEC24C42A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D50EF9-156D-481C-82C7-60C2478064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1068FE-022C-4C24-B2A0-698DEC24C42A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D50EF9-156D-481C-82C7-60C2478064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1068FE-022C-4C24-B2A0-698DEC24C42A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D50EF9-156D-481C-82C7-60C2478064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1068FE-022C-4C24-B2A0-698DEC24C42A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D50EF9-156D-481C-82C7-60C2478064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1068FE-022C-4C24-B2A0-698DEC24C42A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D50EF9-156D-481C-82C7-60C2478064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1068FE-022C-4C24-B2A0-698DEC24C42A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D50EF9-156D-481C-82C7-60C2478064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1068FE-022C-4C24-B2A0-698DEC24C42A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D50EF9-156D-481C-82C7-60C2478064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1068FE-022C-4C24-B2A0-698DEC24C42A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D50EF9-156D-481C-82C7-60C2478064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4A1068FE-022C-4C24-B2A0-698DEC24C42A}" type="datetimeFigureOut">
              <a:rPr lang="ru-RU" smtClean="0"/>
              <a:pPr/>
              <a:t>12.11.2020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AD50EF9-156D-481C-82C7-60C24780642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.</a:t>
            </a:r>
            <a:endParaRPr lang="ru-RU" sz="1800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 descr="для павер поинт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9144001" cy="671514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85786" y="2087462"/>
            <a:ext cx="7500990" cy="421653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endParaRPr lang="ru-RU" sz="2000" dirty="0" smtClean="0"/>
          </a:p>
          <a:p>
            <a:endParaRPr lang="ru-RU" sz="2000" dirty="0" smtClean="0"/>
          </a:p>
          <a:p>
            <a:pPr algn="ctr"/>
            <a:r>
              <a:rPr lang="ru-RU" sz="3600" b="1" i="1" dirty="0" smtClean="0">
                <a:solidFill>
                  <a:srgbClr val="0070C0"/>
                </a:solidFill>
              </a:rPr>
              <a:t>Картотека </a:t>
            </a:r>
            <a:r>
              <a:rPr lang="ru-RU" sz="3600" b="1" i="1" dirty="0" smtClean="0">
                <a:solidFill>
                  <a:srgbClr val="0070C0"/>
                </a:solidFill>
              </a:rPr>
              <a:t>игр </a:t>
            </a:r>
          </a:p>
          <a:p>
            <a:pPr algn="ctr"/>
            <a:r>
              <a:rPr lang="ru-RU" sz="3600" b="1" i="1" dirty="0" smtClean="0">
                <a:solidFill>
                  <a:srgbClr val="0070C0"/>
                </a:solidFill>
              </a:rPr>
              <a:t>«Умелые ручки»</a:t>
            </a:r>
          </a:p>
          <a:p>
            <a:pPr algn="ctr"/>
            <a:endParaRPr lang="ru-RU" sz="3600" b="1" i="1" dirty="0" smtClean="0">
              <a:solidFill>
                <a:srgbClr val="0070C0"/>
              </a:solidFill>
            </a:endParaRPr>
          </a:p>
          <a:p>
            <a:pPr algn="ctr"/>
            <a:r>
              <a:rPr lang="ru-RU" sz="2000" i="1" dirty="0" smtClean="0">
                <a:solidFill>
                  <a:schemeClr val="bg2">
                    <a:lumMod val="10000"/>
                  </a:schemeClr>
                </a:solidFill>
              </a:rPr>
              <a:t>Воспитатели: Усачёва Л.Е., </a:t>
            </a:r>
            <a:r>
              <a:rPr lang="ru-RU" sz="2000" i="1" dirty="0" err="1" smtClean="0">
                <a:solidFill>
                  <a:schemeClr val="bg2">
                    <a:lumMod val="10000"/>
                  </a:schemeClr>
                </a:solidFill>
              </a:rPr>
              <a:t>Томаровщенко</a:t>
            </a:r>
            <a:r>
              <a:rPr lang="ru-RU" sz="2000" i="1" dirty="0" smtClean="0">
                <a:solidFill>
                  <a:schemeClr val="bg2">
                    <a:lumMod val="10000"/>
                  </a:schemeClr>
                </a:solidFill>
              </a:rPr>
              <a:t> Л.В.</a:t>
            </a:r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</p:txBody>
      </p:sp>
      <p:pic>
        <p:nvPicPr>
          <p:cNvPr id="9" name="Рисунок 8" descr="http://www.yaruga-yo.belnet.ru/SCOOLS/solar/img/logo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86512" y="0"/>
            <a:ext cx="2857488" cy="666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для павер поин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285852" y="2643182"/>
            <a:ext cx="6215106" cy="2923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Пуговки-застежки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Цель: Развитие мелкой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моторики, внимания,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восприятие цвета, изучение геометрических фигур.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Ход игры.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панно нашиты пуговицы разного цвета. Затем на панно размером чуть больше, чем пуговицы,  в разных фигурах сделаны  прорези для застежек.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Детям дается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задание пристегнуть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пуговицы фигуры.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для павер поин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000100" y="2500306"/>
            <a:ext cx="721523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Наряди солнышко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i="1" dirty="0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Цель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развитие координации движений, закрепление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знаний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цветах, развитие логического мышления и творческих способностей.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Материал: солнышко, косички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полосочки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бантики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Ход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игры: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Воспитатель предлагает детям разложить вокруг солнышка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косички (полоски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), а к ним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прикрепить бантики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Сначала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используются 4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основных цвета.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Постепенно игру можно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усложнять, добавляя количество косичек и бантиков, а также вводить оттенки цветов.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для павер поин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000100" y="2571744"/>
            <a:ext cx="685804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Самая длинная, самая короткая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Цель: Развитие мелкой моторики рук, закрепление знания размера; цвета.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Ход игры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Предложить, показать ,разноцветные ленты по длине, от самой короткой до самой длинной, как вариант можно предложить сравнить ленты по нескольким признакам)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.</a:t>
            </a:r>
            <a:endParaRPr lang="ru-RU" sz="1800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 descr="для павер поинт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9144001" cy="671514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85786" y="2087463"/>
            <a:ext cx="7500990" cy="415498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400" i="1" dirty="0" smtClean="0">
                <a:solidFill>
                  <a:srgbClr val="C00000"/>
                </a:solidFill>
              </a:rPr>
              <a:t>«Соедини по цвету и по форме»</a:t>
            </a:r>
          </a:p>
          <a:p>
            <a:r>
              <a:rPr lang="ru-RU" sz="2000" dirty="0" smtClean="0"/>
              <a:t>Цель</a:t>
            </a:r>
            <a:r>
              <a:rPr lang="ru-RU" sz="2000" dirty="0" smtClean="0"/>
              <a:t>: </a:t>
            </a:r>
            <a:r>
              <a:rPr lang="ru-RU" sz="2000" dirty="0" smtClean="0"/>
              <a:t>Развитие мелкой моторике, координации движений, концентрации внимания, развитие движений пальцев рук. Эта игра также позволяет ребёнку тренироваться в сопоставлении и различении цветов.</a:t>
            </a:r>
            <a:br>
              <a:rPr lang="ru-RU" sz="2000" dirty="0" smtClean="0"/>
            </a:br>
            <a:r>
              <a:rPr lang="ru-RU" sz="2000" dirty="0" smtClean="0"/>
              <a:t>Материал: пуговицы разной величины и цвета, резинки.</a:t>
            </a:r>
            <a:br>
              <a:rPr lang="ru-RU" sz="2000" dirty="0" smtClean="0"/>
            </a:br>
            <a:r>
              <a:rPr lang="ru-RU" sz="2000" dirty="0" smtClean="0"/>
              <a:t>Ход игры: Предложить ребёнку самому соединить по цвету. Для этого он должен надеть на одну пуговицу </a:t>
            </a:r>
            <a:r>
              <a:rPr lang="ru-RU" sz="2000" dirty="0"/>
              <a:t>резинку и зацепить другую такую же по цвету или форме</a:t>
            </a:r>
            <a:r>
              <a:rPr lang="ru-RU" sz="2000" dirty="0" smtClean="0"/>
              <a:t>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8429652" y="3428999"/>
            <a:ext cx="257148" cy="214315"/>
          </a:xfrm>
          <a:noFill/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/>
          </a:p>
          <a:p>
            <a:endParaRPr lang="ru-RU" dirty="0"/>
          </a:p>
        </p:txBody>
      </p:sp>
      <p:pic>
        <p:nvPicPr>
          <p:cNvPr id="11" name="Рисунок 10" descr="для павер поин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1486"/>
            <a:ext cx="9144000" cy="6929486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857224" y="2357430"/>
            <a:ext cx="7429552" cy="413959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pPr algn="ctr"/>
            <a:r>
              <a:rPr lang="ru-RU" sz="1600" b="1" i="1" dirty="0" smtClean="0">
                <a:solidFill>
                  <a:srgbClr val="C00000"/>
                </a:solidFill>
              </a:rPr>
              <a:t>«Завязывание и развязывание бантиков»</a:t>
            </a:r>
            <a:endParaRPr lang="ru-RU" sz="1600" i="1" dirty="0" smtClean="0">
              <a:solidFill>
                <a:srgbClr val="C00000"/>
              </a:solidFill>
            </a:endParaRPr>
          </a:p>
          <a:p>
            <a:r>
              <a:rPr lang="ru-RU" sz="1300" dirty="0" smtClean="0"/>
              <a:t>Цель: Развитие мелкой </a:t>
            </a:r>
            <a:r>
              <a:rPr lang="ru-RU" sz="1300" dirty="0" smtClean="0"/>
              <a:t>моторики, координации </a:t>
            </a:r>
            <a:r>
              <a:rPr lang="ru-RU" sz="1300" dirty="0" smtClean="0"/>
              <a:t>движений рук, овладение умением завязывать и развязывать шнурки и бантики. </a:t>
            </a:r>
            <a:r>
              <a:rPr lang="ru-RU" sz="1300" dirty="0" smtClean="0"/>
              <a:t>Развитие точных движений </a:t>
            </a:r>
            <a:r>
              <a:rPr lang="ru-RU" sz="1300" dirty="0" smtClean="0"/>
              <a:t>пальцев, последовательности операций и </a:t>
            </a:r>
            <a:r>
              <a:rPr lang="ru-RU" sz="1300" dirty="0" smtClean="0"/>
              <a:t>сосредоточенности </a:t>
            </a:r>
            <a:r>
              <a:rPr lang="ru-RU" sz="1300" dirty="0" smtClean="0"/>
              <a:t>на каждом шаге работы.</a:t>
            </a:r>
          </a:p>
          <a:p>
            <a:r>
              <a:rPr lang="ru-RU" sz="1300" dirty="0" smtClean="0"/>
              <a:t>Ход игры</a:t>
            </a:r>
          </a:p>
          <a:p>
            <a:r>
              <a:rPr lang="ru-RU" sz="1300" dirty="0" smtClean="0"/>
              <a:t>Развязывание. Ребёнок начинает развязывать верхний бантик </a:t>
            </a:r>
            <a:r>
              <a:rPr lang="ru-RU" sz="1300" dirty="0" smtClean="0"/>
              <a:t>(</a:t>
            </a:r>
            <a:r>
              <a:rPr lang="ru-RU" sz="1300" dirty="0" smtClean="0"/>
              <a:t>работает </a:t>
            </a:r>
            <a:r>
              <a:rPr lang="ru-RU" sz="1300" dirty="0" smtClean="0"/>
              <a:t>всегда сверху </a:t>
            </a:r>
            <a:r>
              <a:rPr lang="ru-RU" sz="1300" dirty="0" smtClean="0"/>
              <a:t>вниз). </a:t>
            </a:r>
            <a:r>
              <a:rPr lang="ru-RU" sz="1300" dirty="0" smtClean="0"/>
              <a:t>Он берётся за концы ленточки двумя руками и растягивает их в стороны. Верхний бантик, а за ним и все остальные – развязаны. Теперь подденем указательным пальцем узелки, начиная с верхнего, движением вперёд развязываем и их. Концы ленты расправим по сторонам и отогнём половинки ткани, чтобы отметить, что банты и узелки развязаны полностью.</a:t>
            </a:r>
          </a:p>
          <a:p>
            <a:r>
              <a:rPr lang="ru-RU" sz="1300" dirty="0" smtClean="0"/>
              <a:t>Завязывание. Половинки ленты соединим к центру. Возьмёмся за концы верхней тесьмы, и перекинем их в противоположные стороны. Указательным пальцем</a:t>
            </a:r>
          </a:p>
          <a:p>
            <a:r>
              <a:rPr lang="ru-RU" sz="1300" dirty="0" smtClean="0"/>
              <a:t>Левой руки сдвинем ленту и образуем из неё большую петлю. Правой рукой обведём другой конец ленты вокруг этой петли по часовой стрелке и просунем его в отверстие. Растянем концы ленты в стороны. Узелок завязан. Также завяжем остальные узлы, двигаясь сверху вниз. Теперь приступаем к завязыванию бантов. Будем поступать точно также, как с узлами, но петли из концов ленты будем делать узкие, собранные к основанию банта. При этом вторая петля аккуратно вытаскивается из-под первой и сам бантик выравнивается</a:t>
            </a:r>
            <a:r>
              <a:rPr lang="ru-RU" sz="1300" dirty="0" smtClean="0"/>
              <a:t>.</a:t>
            </a:r>
            <a:endParaRPr lang="ru-RU" sz="13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для павер поин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857224" y="2428868"/>
            <a:ext cx="7358114" cy="4001095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9525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Накрути на бигуди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Развитие мелкой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моторики,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координации мелких движений кисти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рук, концентрации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внимания, развитие независимости, последовательность движений.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Описание игры.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Воспитатель с ребёнком берут солнышко с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бигуди.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Воспитатель предлагает ребёнку вначале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размотать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ленточку с бигуди. Бигуди  держит правой рукой за круглую часть, круговыми движениями от себя левой рукой разматываем ленточку. Далее ребёнок разматывает ленточку сам. Потом предлагает намотать ленточку на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бигуди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 же способом, но совершая круговые движения левой рукой в обратную сторону( к себе). Аккуратно намотанная ленточка свидетельствует о хорошо выполненной работе.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для павер поин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857224" y="2428868"/>
            <a:ext cx="7500990" cy="390876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Заколки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Задачи: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развивать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мелкую моторику, координацию движений, развивать фантазию и воображение, учить правильно пользоваться заколками.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Материал: заколки, ленточки.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Описание игры.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Воспитатель с ребёнком берет заколки и показывает детям как правильно закреплять их на ленточках. Далее ребёнок продолжает работу самостоятельно, комбинируя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цвет ленточек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их размер, создавая узоры и орнамент.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для павер поин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71536" y="0"/>
            <a:ext cx="9715536" cy="6858000"/>
          </a:xfrm>
          <a:prstGeom prst="rect">
            <a:avLst/>
          </a:prstGeom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57224" y="2428868"/>
            <a:ext cx="7429552" cy="3447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0" algn="l"/>
              </a:tabLst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Сухой бассейн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2000" i="1" dirty="0" smtClean="0">
              <a:solidFill>
                <a:srgbClr val="C0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0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Цели: Развитие мелкой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моторики,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закрепление сенсорно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моторных умений,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охранение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укрепление физического здоровья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детей.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Совершенствование закаливающих умений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навыков.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Материал: пластиковые пробки разного размера и цвета.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Способы использования:	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812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Массаж рук. Дети отпускают руки в ёмкость с пробками и выполняют различные движения. Например: перебирают пробки пальцами, сжимают в кулаках несколько пробок.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для павер поин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857224" y="2428868"/>
            <a:ext cx="7429552" cy="392909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Лыжи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Цель: Развитие мелкой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моторики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рук, развитие координации движений, закрепление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знаний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 цветах, развитие логического мышления и творческих способностей.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Ход игры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Две пробки от пластиковых бутылок кладем на столе резьбой вверх.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лыжи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Указательный и средний пальцы встают в них, как ноги. Двигаемся на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лыжах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делая по шагу на каждый ударный слог: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 едем на лыжах, мы мчимся с горы,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 любим забавы холодной зимы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 же самое можно попробовать проделать двумя руками одновременно.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для павер поин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57224" y="2571744"/>
            <a:ext cx="7286676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Разноцветные квадратики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Цели: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Развитие  мелкой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моторики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рук, развитие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сенсорного восприятия.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Формирование навыка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совместного выполнения задания. 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Развитие зрительного восприятия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внимания.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Дидактический материал: панно с прикрепленными винтами для крышек разных цветов.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Описание игры.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Игра предназначена для детей 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раннего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дошкольного возраста. Игра направлена для развития сенсорного восприятия и развития мелкой моторики рук. Работу проводим индивидуально. Перед ребенком панно, на котором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виде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цветов и шариков прикреплены винты с крышками разных цветов.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Ребенку нужно ответить какого цвета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крышки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шарики. Подходят ли крышки к шарикам и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цветам,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попробовать открутить крышки и закрутить их обратно.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для павер поинт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3008"/>
            <a:ext cx="9197009" cy="6858000"/>
          </a:xfrm>
          <a:prstGeom prst="rect">
            <a:avLst/>
          </a:prstGeom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285852" y="2571744"/>
            <a:ext cx="6215106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Гусли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Цели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азвивать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мелкую моторику, координацию движений, концентрацию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внимания,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уметь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пользоваться резинками для волос.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Оборудование: резинка.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Между указательным и средним пальцами натянуть резинку. Перебирать эту резинку (как струны гитары) указательным и средним пальцами другой руки. Снимать резинку попеременно пальцами правой и левой руки (указательным, средним и т.д.)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183</TotalTime>
  <Words>932</Words>
  <Application>Microsoft Office PowerPoint</Application>
  <PresentationFormat>Экран (4:3)</PresentationFormat>
  <Paragraphs>67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.</vt:lpstr>
      <vt:lpstr>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</dc:title>
  <dc:creator>Ivan Ivanov</dc:creator>
  <cp:lastModifiedBy>Пользователь Windows</cp:lastModifiedBy>
  <cp:revision>27</cp:revision>
  <dcterms:created xsi:type="dcterms:W3CDTF">2020-11-11T20:32:35Z</dcterms:created>
  <dcterms:modified xsi:type="dcterms:W3CDTF">2020-11-12T13:21:07Z</dcterms:modified>
</cp:coreProperties>
</file>